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63"/>
  </p:notesMasterIdLst>
  <p:sldIdLst>
    <p:sldId id="256" r:id="rId2"/>
    <p:sldId id="257" r:id="rId3"/>
    <p:sldId id="325" r:id="rId4"/>
    <p:sldId id="312" r:id="rId5"/>
    <p:sldId id="314" r:id="rId6"/>
    <p:sldId id="315" r:id="rId7"/>
    <p:sldId id="313" r:id="rId8"/>
    <p:sldId id="264" r:id="rId9"/>
    <p:sldId id="259" r:id="rId10"/>
    <p:sldId id="260" r:id="rId11"/>
    <p:sldId id="316" r:id="rId12"/>
    <p:sldId id="337" r:id="rId13"/>
    <p:sldId id="338" r:id="rId14"/>
    <p:sldId id="339" r:id="rId15"/>
    <p:sldId id="317" r:id="rId16"/>
    <p:sldId id="326" r:id="rId17"/>
    <p:sldId id="328" r:id="rId18"/>
    <p:sldId id="327" r:id="rId19"/>
    <p:sldId id="329" r:id="rId20"/>
    <p:sldId id="330" r:id="rId21"/>
    <p:sldId id="331" r:id="rId22"/>
    <p:sldId id="332" r:id="rId23"/>
    <p:sldId id="333" r:id="rId24"/>
    <p:sldId id="368" r:id="rId25"/>
    <p:sldId id="319" r:id="rId26"/>
    <p:sldId id="344" r:id="rId27"/>
    <p:sldId id="345" r:id="rId28"/>
    <p:sldId id="346" r:id="rId29"/>
    <p:sldId id="320" r:id="rId30"/>
    <p:sldId id="340" r:id="rId31"/>
    <p:sldId id="342" r:id="rId32"/>
    <p:sldId id="347" r:id="rId33"/>
    <p:sldId id="349" r:id="rId34"/>
    <p:sldId id="351" r:id="rId35"/>
    <p:sldId id="348" r:id="rId36"/>
    <p:sldId id="352" r:id="rId37"/>
    <p:sldId id="353" r:id="rId38"/>
    <p:sldId id="354" r:id="rId39"/>
    <p:sldId id="355" r:id="rId40"/>
    <p:sldId id="356" r:id="rId41"/>
    <p:sldId id="357" r:id="rId42"/>
    <p:sldId id="359" r:id="rId43"/>
    <p:sldId id="358" r:id="rId44"/>
    <p:sldId id="361" r:id="rId45"/>
    <p:sldId id="363" r:id="rId46"/>
    <p:sldId id="364" r:id="rId47"/>
    <p:sldId id="365" r:id="rId48"/>
    <p:sldId id="366" r:id="rId49"/>
    <p:sldId id="321" r:id="rId50"/>
    <p:sldId id="367" r:id="rId51"/>
    <p:sldId id="334" r:id="rId52"/>
    <p:sldId id="369" r:id="rId53"/>
    <p:sldId id="370" r:id="rId54"/>
    <p:sldId id="375" r:id="rId55"/>
    <p:sldId id="371" r:id="rId56"/>
    <p:sldId id="376" r:id="rId57"/>
    <p:sldId id="377" r:id="rId58"/>
    <p:sldId id="378" r:id="rId59"/>
    <p:sldId id="379" r:id="rId60"/>
    <p:sldId id="380" r:id="rId61"/>
    <p:sldId id="374" r:id="rId62"/>
  </p:sldIdLst>
  <p:sldSz cx="9144000" cy="5143500" type="screen16x9"/>
  <p:notesSz cx="6858000" cy="9144000"/>
  <p:embeddedFontLst>
    <p:embeddedFont>
      <p:font typeface="Source Sans Pro" panose="020B0604020202020204" charset="0"/>
      <p:regular r:id="rId64"/>
      <p:bold r:id="rId65"/>
      <p:italic r:id="rId66"/>
      <p:boldItalic r:id="rId67"/>
    </p:embeddedFont>
    <p:embeddedFont>
      <p:font typeface="Play" panose="020B060402020202020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11">
          <p15:clr>
            <a:srgbClr val="EA4335"/>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BD22CB-62BF-4162-817B-18D9A1AFAC28}">
  <a:tblStyle styleId="{DABD22CB-62BF-4162-817B-18D9A1AFAC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4" y="126"/>
      </p:cViewPr>
      <p:guideLst>
        <p:guide pos="5311"/>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96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213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943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184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440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044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906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970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65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26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122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682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321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137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482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582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146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962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83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461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72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129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888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203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843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2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381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02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9310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70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104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483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195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008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784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982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784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7943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3843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853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491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7310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2841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396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300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052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02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6008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0608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0546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0344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271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402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0670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557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391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a:endParaRPr/>
          </a:p>
        </p:txBody>
      </p:sp>
      <p:sp>
        <p:nvSpPr>
          <p:cNvPr id="10" name="Google Shape;10;p2"/>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a:endParaRPr/>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31" name="Google Shape;31;p2"/>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rot="10800000" flipH="1">
            <a:off x="4980106" y="-10605742"/>
            <a:ext cx="3769563" cy="11358057"/>
            <a:chOff x="-2722250" y="-1079764"/>
            <a:chExt cx="3769563" cy="11358057"/>
          </a:xfrm>
        </p:grpSpPr>
        <p:sp>
          <p:nvSpPr>
            <p:cNvPr id="49" name="Google Shape;49;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65" name="Google Shape;65;p3"/>
          <p:cNvSpPr txBox="1">
            <a:spLocks noGrp="1"/>
          </p:cNvSpPr>
          <p:nvPr>
            <p:ph type="subTitle" idx="1"/>
          </p:nvPr>
        </p:nvSpPr>
        <p:spPr>
          <a:xfrm>
            <a:off x="3137400" y="3519025"/>
            <a:ext cx="28692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66" name="Google Shape;66;p3"/>
          <p:cNvSpPr txBox="1">
            <a:spLocks noGrp="1"/>
          </p:cNvSpPr>
          <p:nvPr>
            <p:ph type="title" idx="2" hasCustomPrompt="1"/>
          </p:nvPr>
        </p:nvSpPr>
        <p:spPr>
          <a:xfrm>
            <a:off x="2206800" y="1223888"/>
            <a:ext cx="4730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92764"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3"/>
          <p:cNvSpPr/>
          <p:nvPr/>
        </p:nvSpPr>
        <p:spPr>
          <a:xfrm rot="-2716073">
            <a:off x="207058"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p:nvPr/>
        </p:nvSpPr>
        <p:spPr>
          <a:xfrm>
            <a:off x="592751"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8083927">
            <a:off x="8055138"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a:off x="8440836"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083927">
            <a:off x="8055150"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0800000">
            <a:off x="8440849"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99"/>
        <p:cNvGrpSpPr/>
        <p:nvPr/>
      </p:nvGrpSpPr>
      <p:grpSpPr>
        <a:xfrm>
          <a:off x="0" y="0"/>
          <a:ext cx="0" cy="0"/>
          <a:chOff x="0" y="0"/>
          <a:chExt cx="0" cy="0"/>
        </a:xfrm>
      </p:grpSpPr>
      <p:sp>
        <p:nvSpPr>
          <p:cNvPr id="800" name="Google Shape;800;p14"/>
          <p:cNvSpPr txBox="1">
            <a:spLocks noGrp="1"/>
          </p:cNvSpPr>
          <p:nvPr>
            <p:ph type="title"/>
          </p:nvPr>
        </p:nvSpPr>
        <p:spPr>
          <a:xfrm>
            <a:off x="1311750" y="3986900"/>
            <a:ext cx="6520500" cy="478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1" name="Google Shape;801;p14"/>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18" name="Google Shape;918;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20" name="Google Shape;920;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3"/>
        <p:cNvGrpSpPr/>
        <p:nvPr/>
      </p:nvGrpSpPr>
      <p:grpSpPr>
        <a:xfrm>
          <a:off x="0" y="0"/>
          <a:ext cx="0" cy="0"/>
          <a:chOff x="0" y="0"/>
          <a:chExt cx="0" cy="0"/>
        </a:xfrm>
      </p:grpSpPr>
      <p:sp>
        <p:nvSpPr>
          <p:cNvPr id="2464" name="Google Shape;2464;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2465" name="Google Shape;2465;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35"/>
          <p:cNvGrpSpPr/>
          <p:nvPr/>
        </p:nvGrpSpPr>
        <p:grpSpPr>
          <a:xfrm rot="10800000" flipH="1">
            <a:off x="8591775" y="-1202836"/>
            <a:ext cx="4222888" cy="4088811"/>
            <a:chOff x="8129425" y="2555026"/>
            <a:chExt cx="4222888" cy="4088811"/>
          </a:xfrm>
        </p:grpSpPr>
        <p:sp>
          <p:nvSpPr>
            <p:cNvPr id="2491" name="Google Shape;2491;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0" name="Google Shape;2510;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4" name="Google Shape;2514;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6" name="Google Shape;2516;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9" name="Google Shape;2519;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21" name="Google Shape;2521;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1" name="Google Shape;2541;p3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4" name="Google Shape;2544;p3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6"/>
          <p:cNvGrpSpPr/>
          <p:nvPr/>
        </p:nvGrpSpPr>
        <p:grpSpPr>
          <a:xfrm rot="-5400000" flipH="1">
            <a:off x="14326746" y="-8155174"/>
            <a:ext cx="5570272" cy="18162622"/>
            <a:chOff x="-3170262" y="3452177"/>
            <a:chExt cx="3721951" cy="12135923"/>
          </a:xfrm>
        </p:grpSpPr>
        <p:sp>
          <p:nvSpPr>
            <p:cNvPr id="2564" name="Google Shape;2564;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4" name="Google Shape;2624;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5" name="Google Shape;2625;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0" r:id="rId6"/>
    <p:sldLayoutId id="2147483681" r:id="rId7"/>
    <p:sldLayoutId id="214748368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7"/>
        <p:cNvGrpSpPr/>
        <p:nvPr/>
      </p:nvGrpSpPr>
      <p:grpSpPr>
        <a:xfrm>
          <a:off x="0" y="0"/>
          <a:ext cx="0" cy="0"/>
          <a:chOff x="0" y="0"/>
          <a:chExt cx="0" cy="0"/>
        </a:xfrm>
      </p:grpSpPr>
      <p:sp>
        <p:nvSpPr>
          <p:cNvPr id="2638" name="Google Shape;2638;p40"/>
          <p:cNvSpPr txBox="1">
            <a:spLocks noGrp="1"/>
          </p:cNvSpPr>
          <p:nvPr>
            <p:ph type="ctrTitle"/>
          </p:nvPr>
        </p:nvSpPr>
        <p:spPr>
          <a:xfrm>
            <a:off x="1282800" y="1322363"/>
            <a:ext cx="6578400" cy="23610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solidFill>
                  <a:schemeClr val="bg1"/>
                </a:solidFill>
              </a:rPr>
              <a:t>WEB APPLICATION</a:t>
            </a:r>
            <a:r>
              <a:rPr lang="en" sz="4800" dirty="0">
                <a:solidFill>
                  <a:schemeClr val="bg1"/>
                </a:solidFill>
              </a:rPr>
              <a:t>:</a:t>
            </a:r>
            <a:br>
              <a:rPr lang="en" sz="4800" dirty="0">
                <a:solidFill>
                  <a:schemeClr val="bg1"/>
                </a:solidFill>
              </a:rPr>
            </a:br>
            <a:r>
              <a:rPr lang="en" sz="4800" dirty="0">
                <a:solidFill>
                  <a:schemeClr val="lt2"/>
                </a:solidFill>
              </a:rPr>
              <a:t>SQL INJECTION</a:t>
            </a:r>
            <a:endParaRPr sz="4800" dirty="0">
              <a:solidFill>
                <a:schemeClr val="bg1"/>
              </a:solidFill>
            </a:endParaRPr>
          </a:p>
        </p:txBody>
      </p:sp>
      <p:sp>
        <p:nvSpPr>
          <p:cNvPr id="2639" name="Google Shape;2639;p40"/>
          <p:cNvSpPr txBox="1">
            <a:spLocks noGrp="1"/>
          </p:cNvSpPr>
          <p:nvPr>
            <p:ph type="subTitle" idx="1"/>
          </p:nvPr>
        </p:nvSpPr>
        <p:spPr>
          <a:xfrm>
            <a:off x="2211600" y="3118286"/>
            <a:ext cx="4720800" cy="3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IDAN CHERNETSKY</a:t>
            </a:r>
            <a:endParaRPr dirty="0"/>
          </a:p>
        </p:txBody>
      </p:sp>
      <p:cxnSp>
        <p:nvCxnSpPr>
          <p:cNvPr id="2640" name="Google Shape;2640;p40"/>
          <p:cNvCxnSpPr>
            <a:cxnSpLocks/>
          </p:cNvCxnSpPr>
          <p:nvPr/>
        </p:nvCxnSpPr>
        <p:spPr>
          <a:xfrm flipV="1">
            <a:off x="1399735" y="2867475"/>
            <a:ext cx="6611816" cy="11718"/>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41" name="Google Shape;2641;p40"/>
          <p:cNvGrpSpPr/>
          <p:nvPr/>
        </p:nvGrpSpPr>
        <p:grpSpPr>
          <a:xfrm>
            <a:off x="1132449" y="2718340"/>
            <a:ext cx="7073799" cy="272619"/>
            <a:chOff x="2378231" y="3629479"/>
            <a:chExt cx="4376627" cy="149364"/>
          </a:xfrm>
        </p:grpSpPr>
        <p:sp>
          <p:nvSpPr>
            <p:cNvPr id="2642" name="Google Shape;2642;p40"/>
            <p:cNvSpPr/>
            <p:nvPr/>
          </p:nvSpPr>
          <p:spPr>
            <a:xfrm>
              <a:off x="2378231" y="3643543"/>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6619558" y="3629479"/>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4" name="Google Shape;2644;p40"/>
            <p:cNvCxnSpPr>
              <a:cxnSpLocks/>
            </p:cNvCxnSpPr>
            <p:nvPr/>
          </p:nvCxnSpPr>
          <p:spPr>
            <a:xfrm>
              <a:off x="2500325" y="372409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4"/>
        <p:cNvGrpSpPr/>
        <p:nvPr/>
      </p:nvGrpSpPr>
      <p:grpSpPr>
        <a:xfrm>
          <a:off x="0" y="0"/>
          <a:ext cx="0" cy="0"/>
          <a:chOff x="0" y="0"/>
          <a:chExt cx="0" cy="0"/>
        </a:xfrm>
      </p:grpSpPr>
      <p:sp>
        <p:nvSpPr>
          <p:cNvPr id="2698" name="Google Shape;2698;p44"/>
          <p:cNvSpPr txBox="1">
            <a:spLocks noGrp="1"/>
          </p:cNvSpPr>
          <p:nvPr>
            <p:ph type="title"/>
          </p:nvPr>
        </p:nvSpPr>
        <p:spPr>
          <a:xfrm>
            <a:off x="3052458" y="453987"/>
            <a:ext cx="4805882" cy="6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latin typeface="Play" panose="020B0604020202020204" charset="0"/>
              </a:rPr>
              <a:t>Non - Blind SQLi</a:t>
            </a:r>
            <a:endParaRPr lang="en-US" dirty="0">
              <a:solidFill>
                <a:schemeClr val="bg1"/>
              </a:solidFill>
            </a:endParaRPr>
          </a:p>
        </p:txBody>
      </p:sp>
      <p:sp>
        <p:nvSpPr>
          <p:cNvPr id="22" name="TextBox 21">
            <a:extLst>
              <a:ext uri="{FF2B5EF4-FFF2-40B4-BE49-F238E27FC236}">
                <a16:creationId xmlns:a16="http://schemas.microsoft.com/office/drawing/2014/main" id="{768B53FE-0238-C169-2D45-EC49B5D493FA}"/>
              </a:ext>
            </a:extLst>
          </p:cNvPr>
          <p:cNvSpPr txBox="1"/>
          <p:nvPr/>
        </p:nvSpPr>
        <p:spPr>
          <a:xfrm>
            <a:off x="2868786" y="1746159"/>
            <a:ext cx="3445374" cy="600164"/>
          </a:xfrm>
          <a:prstGeom prst="rect">
            <a:avLst/>
          </a:prstGeom>
          <a:noFill/>
        </p:spPr>
        <p:txBody>
          <a:bodyPr wrap="square">
            <a:spAutoFit/>
          </a:bodyPr>
          <a:lstStyle/>
          <a:p>
            <a:r>
              <a:rPr lang="en-US" sz="3300" dirty="0">
                <a:solidFill>
                  <a:schemeClr val="bg1"/>
                </a:solidFill>
                <a:latin typeface="Play" panose="020B0604020202020204" charset="0"/>
              </a:rPr>
              <a:t>Error-based SQLi</a:t>
            </a:r>
          </a:p>
        </p:txBody>
      </p:sp>
      <p:cxnSp>
        <p:nvCxnSpPr>
          <p:cNvPr id="23" name="Google Shape;2655;p42">
            <a:extLst>
              <a:ext uri="{FF2B5EF4-FFF2-40B4-BE49-F238E27FC236}">
                <a16:creationId xmlns:a16="http://schemas.microsoft.com/office/drawing/2014/main" id="{55FBF5A5-23A2-46CC-A9E1-C5C74CBFFFBF}"/>
              </a:ext>
            </a:extLst>
          </p:cNvPr>
          <p:cNvCxnSpPr>
            <a:stCxn id="25" idx="6"/>
            <a:endCxn id="26" idx="2"/>
          </p:cNvCxnSpPr>
          <p:nvPr/>
        </p:nvCxnSpPr>
        <p:spPr>
          <a:xfrm>
            <a:off x="2909010" y="2346323"/>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 name="Google Shape;2658;p42">
            <a:extLst>
              <a:ext uri="{FF2B5EF4-FFF2-40B4-BE49-F238E27FC236}">
                <a16:creationId xmlns:a16="http://schemas.microsoft.com/office/drawing/2014/main" id="{FCB6A1C8-994F-8D9C-F11D-FBA732AE9126}"/>
              </a:ext>
            </a:extLst>
          </p:cNvPr>
          <p:cNvGrpSpPr/>
          <p:nvPr/>
        </p:nvGrpSpPr>
        <p:grpSpPr>
          <a:xfrm>
            <a:off x="2773710" y="2278673"/>
            <a:ext cx="3540450" cy="135300"/>
            <a:chOff x="4542238" y="2482820"/>
            <a:chExt cx="3540450" cy="135300"/>
          </a:xfrm>
        </p:grpSpPr>
        <p:sp>
          <p:nvSpPr>
            <p:cNvPr id="25" name="Google Shape;2656;p42">
              <a:extLst>
                <a:ext uri="{FF2B5EF4-FFF2-40B4-BE49-F238E27FC236}">
                  <a16:creationId xmlns:a16="http://schemas.microsoft.com/office/drawing/2014/main" id="{5011DBEC-3FF3-7F06-8CA2-89C7CE6A8268}"/>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7;p42">
              <a:extLst>
                <a:ext uri="{FF2B5EF4-FFF2-40B4-BE49-F238E27FC236}">
                  <a16:creationId xmlns:a16="http://schemas.microsoft.com/office/drawing/2014/main" id="{A0790C8F-0F09-C227-ABA6-7A901CB5813A}"/>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659;p42">
              <a:extLst>
                <a:ext uri="{FF2B5EF4-FFF2-40B4-BE49-F238E27FC236}">
                  <a16:creationId xmlns:a16="http://schemas.microsoft.com/office/drawing/2014/main" id="{8D0FCA89-0617-15C8-8791-A88C0D7B299B}"/>
                </a:ext>
              </a:extLst>
            </p:cNvPr>
            <p:cNvCxnSpPr>
              <a:stCxn id="25" idx="6"/>
              <a:endCxn id="26"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8" name="TextBox 27">
            <a:extLst>
              <a:ext uri="{FF2B5EF4-FFF2-40B4-BE49-F238E27FC236}">
                <a16:creationId xmlns:a16="http://schemas.microsoft.com/office/drawing/2014/main" id="{C4AB72FB-4C9C-CC62-5777-646181027731}"/>
              </a:ext>
            </a:extLst>
          </p:cNvPr>
          <p:cNvSpPr txBox="1"/>
          <p:nvPr/>
        </p:nvSpPr>
        <p:spPr>
          <a:xfrm>
            <a:off x="2773710" y="2753273"/>
            <a:ext cx="3595724" cy="600164"/>
          </a:xfrm>
          <a:prstGeom prst="rect">
            <a:avLst/>
          </a:prstGeom>
          <a:noFill/>
        </p:spPr>
        <p:txBody>
          <a:bodyPr wrap="square">
            <a:spAutoFit/>
          </a:bodyPr>
          <a:lstStyle/>
          <a:p>
            <a:r>
              <a:rPr lang="en-US" sz="3300" dirty="0">
                <a:solidFill>
                  <a:schemeClr val="bg1"/>
                </a:solidFill>
                <a:latin typeface="Play" panose="020B0604020202020204" charset="0"/>
              </a:rPr>
              <a:t>Union-based SQLi</a:t>
            </a:r>
          </a:p>
        </p:txBody>
      </p:sp>
      <p:cxnSp>
        <p:nvCxnSpPr>
          <p:cNvPr id="29" name="Google Shape;2655;p42">
            <a:extLst>
              <a:ext uri="{FF2B5EF4-FFF2-40B4-BE49-F238E27FC236}">
                <a16:creationId xmlns:a16="http://schemas.microsoft.com/office/drawing/2014/main" id="{186F5A44-3A18-6338-F704-E1D0C970BEBC}"/>
              </a:ext>
            </a:extLst>
          </p:cNvPr>
          <p:cNvCxnSpPr>
            <a:stCxn id="31" idx="6"/>
            <a:endCxn id="32" idx="2"/>
          </p:cNvCxnSpPr>
          <p:nvPr/>
        </p:nvCxnSpPr>
        <p:spPr>
          <a:xfrm>
            <a:off x="2909010" y="3353437"/>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0" name="Google Shape;2658;p42">
            <a:extLst>
              <a:ext uri="{FF2B5EF4-FFF2-40B4-BE49-F238E27FC236}">
                <a16:creationId xmlns:a16="http://schemas.microsoft.com/office/drawing/2014/main" id="{AA25AA0C-DF10-20B9-5077-DD7A0DF4CBC6}"/>
              </a:ext>
            </a:extLst>
          </p:cNvPr>
          <p:cNvGrpSpPr/>
          <p:nvPr/>
        </p:nvGrpSpPr>
        <p:grpSpPr>
          <a:xfrm>
            <a:off x="2773710" y="3285787"/>
            <a:ext cx="3540450" cy="135300"/>
            <a:chOff x="4542238" y="2482820"/>
            <a:chExt cx="3540450" cy="135300"/>
          </a:xfrm>
        </p:grpSpPr>
        <p:sp>
          <p:nvSpPr>
            <p:cNvPr id="31" name="Google Shape;2656;p42">
              <a:extLst>
                <a:ext uri="{FF2B5EF4-FFF2-40B4-BE49-F238E27FC236}">
                  <a16:creationId xmlns:a16="http://schemas.microsoft.com/office/drawing/2014/main" id="{57F6E07F-3F30-20E1-8E78-61E97F3AB783}"/>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7;p42">
              <a:extLst>
                <a:ext uri="{FF2B5EF4-FFF2-40B4-BE49-F238E27FC236}">
                  <a16:creationId xmlns:a16="http://schemas.microsoft.com/office/drawing/2014/main" id="{2820CF62-02D0-E503-203A-213A70391B9D}"/>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2659;p42">
              <a:extLst>
                <a:ext uri="{FF2B5EF4-FFF2-40B4-BE49-F238E27FC236}">
                  <a16:creationId xmlns:a16="http://schemas.microsoft.com/office/drawing/2014/main" id="{4EE3789D-A293-8E64-B856-A49B13417B8B}"/>
                </a:ext>
              </a:extLst>
            </p:cNvPr>
            <p:cNvCxnSpPr>
              <a:stCxn id="31" idx="6"/>
              <a:endCxn id="32"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grpSp>
        <p:nvGrpSpPr>
          <p:cNvPr id="40" name="Google Shape;2675;p43">
            <a:extLst>
              <a:ext uri="{FF2B5EF4-FFF2-40B4-BE49-F238E27FC236}">
                <a16:creationId xmlns:a16="http://schemas.microsoft.com/office/drawing/2014/main" id="{5707ECF3-708A-0565-38F9-78FC6730CD3B}"/>
              </a:ext>
            </a:extLst>
          </p:cNvPr>
          <p:cNvGrpSpPr/>
          <p:nvPr/>
        </p:nvGrpSpPr>
        <p:grpSpPr>
          <a:xfrm>
            <a:off x="2073249" y="453987"/>
            <a:ext cx="795537" cy="795537"/>
            <a:chOff x="851175" y="1582401"/>
            <a:chExt cx="964872" cy="964872"/>
          </a:xfrm>
        </p:grpSpPr>
        <p:sp>
          <p:nvSpPr>
            <p:cNvPr id="41" name="Google Shape;2676;p43">
              <a:extLst>
                <a:ext uri="{FF2B5EF4-FFF2-40B4-BE49-F238E27FC236}">
                  <a16:creationId xmlns:a16="http://schemas.microsoft.com/office/drawing/2014/main" id="{0F3AFAD9-2664-8E0C-8E09-CB49621E3ABB}"/>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77;p43">
              <a:extLst>
                <a:ext uri="{FF2B5EF4-FFF2-40B4-BE49-F238E27FC236}">
                  <a16:creationId xmlns:a16="http://schemas.microsoft.com/office/drawing/2014/main" id="{F8D54636-CB32-1F64-C912-294AE33179F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83;p43">
            <a:extLst>
              <a:ext uri="{FF2B5EF4-FFF2-40B4-BE49-F238E27FC236}">
                <a16:creationId xmlns:a16="http://schemas.microsoft.com/office/drawing/2014/main" id="{5F16263C-8B1A-F5C2-4018-020C55CC6298}"/>
              </a:ext>
            </a:extLst>
          </p:cNvPr>
          <p:cNvSpPr txBox="1">
            <a:spLocks/>
          </p:cNvSpPr>
          <p:nvPr/>
        </p:nvSpPr>
        <p:spPr>
          <a:xfrm>
            <a:off x="2069013" y="572439"/>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700" b="1" dirty="0">
                <a:solidFill>
                  <a:schemeClr val="bg1"/>
                </a:solidFill>
                <a:latin typeface="Play" panose="020B0604020202020204" charset="0"/>
              </a:rPr>
              <a:t>01</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2522039"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a:t>
            </a:r>
            <a:endParaRPr lang="en-US" dirty="0">
              <a:solidFill>
                <a:schemeClr val="bg1"/>
              </a:solidFill>
            </a:endParaRPr>
          </a:p>
        </p:txBody>
      </p:sp>
      <p:sp>
        <p:nvSpPr>
          <p:cNvPr id="29" name="TextBox 28">
            <a:extLst>
              <a:ext uri="{FF2B5EF4-FFF2-40B4-BE49-F238E27FC236}">
                <a16:creationId xmlns:a16="http://schemas.microsoft.com/office/drawing/2014/main" id="{4E3632AB-4285-6534-C534-51843679AC7A}"/>
              </a:ext>
            </a:extLst>
          </p:cNvPr>
          <p:cNvSpPr txBox="1"/>
          <p:nvPr/>
        </p:nvSpPr>
        <p:spPr>
          <a:xfrm>
            <a:off x="1039872" y="1918917"/>
            <a:ext cx="7064256" cy="1384995"/>
          </a:xfrm>
          <a:prstGeom prst="rect">
            <a:avLst/>
          </a:prstGeom>
          <a:noFill/>
        </p:spPr>
        <p:txBody>
          <a:bodyPr wrap="square">
            <a:spAutoFit/>
          </a:bodyPr>
          <a:lstStyle/>
          <a:p>
            <a:r>
              <a:rPr lang="en-US" dirty="0">
                <a:solidFill>
                  <a:schemeClr val="tx2"/>
                </a:solidFill>
                <a:latin typeface="Play" panose="020B0604020202020204" charset="0"/>
              </a:rPr>
              <a:t>Error-based SQLi </a:t>
            </a:r>
            <a:r>
              <a:rPr lang="en-US" dirty="0">
                <a:solidFill>
                  <a:schemeClr val="bg1"/>
                </a:solidFill>
                <a:latin typeface="Play" panose="020B0604020202020204" charset="0"/>
              </a:rPr>
              <a:t>is an </a:t>
            </a:r>
            <a:r>
              <a:rPr lang="en-US" dirty="0">
                <a:solidFill>
                  <a:schemeClr val="tx2"/>
                </a:solidFill>
                <a:latin typeface="Play" panose="020B0604020202020204" charset="0"/>
              </a:rPr>
              <a:t>in-band SQL Injection </a:t>
            </a:r>
            <a:r>
              <a:rPr lang="en-US" dirty="0">
                <a:solidFill>
                  <a:schemeClr val="bg1"/>
                </a:solidFill>
                <a:latin typeface="Play" panose="020B0604020202020204" charset="0"/>
              </a:rPr>
              <a:t>technique that relies on error messages thrown by the database server to obtain information about the structure of the database. In some cases, error-based SQL injection alone is enough for an attacker to enumerate an entire database. While errors are very useful during the development phase of a web application, they should be disabled on a live site, or logged to a file with restricted access instead.</a:t>
            </a:r>
            <a:endParaRPr lang="en-IL" dirty="0">
              <a:solidFill>
                <a:schemeClr val="bg1"/>
              </a:solidFill>
              <a:latin typeface="Play" panose="020B0604020202020204" charset="0"/>
            </a:endParaRPr>
          </a:p>
        </p:txBody>
      </p:sp>
      <p:sp>
        <p:nvSpPr>
          <p:cNvPr id="31" name="TextBox 30">
            <a:extLst>
              <a:ext uri="{FF2B5EF4-FFF2-40B4-BE49-F238E27FC236}">
                <a16:creationId xmlns:a16="http://schemas.microsoft.com/office/drawing/2014/main" id="{7500E85A-7CF6-D12D-DEBE-162D6AAEC853}"/>
              </a:ext>
            </a:extLst>
          </p:cNvPr>
          <p:cNvSpPr txBox="1"/>
          <p:nvPr/>
        </p:nvSpPr>
        <p:spPr>
          <a:xfrm>
            <a:off x="2774138" y="921547"/>
            <a:ext cx="3445374" cy="600164"/>
          </a:xfrm>
          <a:prstGeom prst="rect">
            <a:avLst/>
          </a:prstGeom>
          <a:noFill/>
        </p:spPr>
        <p:txBody>
          <a:bodyPr wrap="square">
            <a:spAutoFit/>
          </a:bodyPr>
          <a:lstStyle/>
          <a:p>
            <a:r>
              <a:rPr lang="en-US" sz="3300" dirty="0">
                <a:solidFill>
                  <a:schemeClr val="bg1"/>
                </a:solidFill>
                <a:latin typeface="Play" panose="020B0604020202020204" charset="0"/>
              </a:rPr>
              <a:t>Error-based SQLi</a:t>
            </a:r>
          </a:p>
        </p:txBody>
      </p:sp>
      <p:cxnSp>
        <p:nvCxnSpPr>
          <p:cNvPr id="32" name="Google Shape;2655;p42">
            <a:extLst>
              <a:ext uri="{FF2B5EF4-FFF2-40B4-BE49-F238E27FC236}">
                <a16:creationId xmlns:a16="http://schemas.microsoft.com/office/drawing/2014/main" id="{DC48901C-C250-B2D2-9920-5F54706230B2}"/>
              </a:ext>
            </a:extLst>
          </p:cNvPr>
          <p:cNvCxnSpPr>
            <a:stCxn id="34" idx="6"/>
            <a:endCxn id="35" idx="2"/>
          </p:cNvCxnSpPr>
          <p:nvPr/>
        </p:nvCxnSpPr>
        <p:spPr>
          <a:xfrm>
            <a:off x="2814362" y="1521711"/>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3" name="Google Shape;2658;p42">
            <a:extLst>
              <a:ext uri="{FF2B5EF4-FFF2-40B4-BE49-F238E27FC236}">
                <a16:creationId xmlns:a16="http://schemas.microsoft.com/office/drawing/2014/main" id="{924E96AA-E669-548A-E670-DBAA00DE9542}"/>
              </a:ext>
            </a:extLst>
          </p:cNvPr>
          <p:cNvGrpSpPr/>
          <p:nvPr/>
        </p:nvGrpSpPr>
        <p:grpSpPr>
          <a:xfrm>
            <a:off x="2679062" y="1454061"/>
            <a:ext cx="3540450" cy="135300"/>
            <a:chOff x="4542238" y="2482820"/>
            <a:chExt cx="3540450" cy="135300"/>
          </a:xfrm>
        </p:grpSpPr>
        <p:sp>
          <p:nvSpPr>
            <p:cNvPr id="34" name="Google Shape;2656;p42">
              <a:extLst>
                <a:ext uri="{FF2B5EF4-FFF2-40B4-BE49-F238E27FC236}">
                  <a16:creationId xmlns:a16="http://schemas.microsoft.com/office/drawing/2014/main" id="{C942B3D1-4F89-1C77-EBB3-110ECF75E574}"/>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57;p42">
              <a:extLst>
                <a:ext uri="{FF2B5EF4-FFF2-40B4-BE49-F238E27FC236}">
                  <a16:creationId xmlns:a16="http://schemas.microsoft.com/office/drawing/2014/main" id="{7A7A8316-3D15-810C-D6F0-19B3E046C6B5}"/>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2659;p42">
              <a:extLst>
                <a:ext uri="{FF2B5EF4-FFF2-40B4-BE49-F238E27FC236}">
                  <a16:creationId xmlns:a16="http://schemas.microsoft.com/office/drawing/2014/main" id="{9C5396FB-245B-A6B6-280E-5A8C187BF6B6}"/>
                </a:ext>
              </a:extLst>
            </p:cNvPr>
            <p:cNvCxnSpPr>
              <a:stCxn id="34" idx="6"/>
              <a:endCxn id="35"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extLst>
      <p:ext uri="{BB962C8B-B14F-4D97-AF65-F5344CB8AC3E}">
        <p14:creationId xmlns:p14="http://schemas.microsoft.com/office/powerpoint/2010/main" val="2959531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4470349"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 </a:t>
            </a:r>
            <a:r>
              <a:rPr lang="en-US" sz="2000" b="0" dirty="0">
                <a:solidFill>
                  <a:schemeClr val="bg1"/>
                </a:solidFill>
                <a:latin typeface="Play" panose="020B0604020202020204" charset="0"/>
              </a:rPr>
              <a:t>Error-based SQLi</a:t>
            </a:r>
          </a:p>
          <a:p>
            <a:pPr marL="0" indent="0"/>
            <a:r>
              <a:rPr lang="en-US" dirty="0">
                <a:solidFill>
                  <a:schemeClr val="bg1"/>
                </a:solidFill>
                <a:latin typeface="Play" panose="020B0604020202020204" charset="0"/>
              </a:rPr>
              <a:t> </a:t>
            </a:r>
            <a:endParaRPr lang="en-US" dirty="0">
              <a:solidFill>
                <a:schemeClr val="bg1"/>
              </a:solidFill>
            </a:endParaRPr>
          </a:p>
        </p:txBody>
      </p:sp>
      <p:pic>
        <p:nvPicPr>
          <p:cNvPr id="3" name="Picture 2">
            <a:extLst>
              <a:ext uri="{FF2B5EF4-FFF2-40B4-BE49-F238E27FC236}">
                <a16:creationId xmlns:a16="http://schemas.microsoft.com/office/drawing/2014/main" id="{637F6576-76CE-0448-C58C-34B1FDF79458}"/>
              </a:ext>
            </a:extLst>
          </p:cNvPr>
          <p:cNvPicPr>
            <a:picLocks noChangeAspect="1"/>
          </p:cNvPicPr>
          <p:nvPr/>
        </p:nvPicPr>
        <p:blipFill rotWithShape="1">
          <a:blip r:embed="rId3"/>
          <a:srcRect l="32800" t="10205" r="30091" b="36137"/>
          <a:stretch/>
        </p:blipFill>
        <p:spPr>
          <a:xfrm>
            <a:off x="2891722" y="2221306"/>
            <a:ext cx="3115275" cy="2533829"/>
          </a:xfrm>
          <a:prstGeom prst="rect">
            <a:avLst/>
          </a:prstGeom>
        </p:spPr>
      </p:pic>
      <p:sp>
        <p:nvSpPr>
          <p:cNvPr id="4" name="TextBox 3">
            <a:extLst>
              <a:ext uri="{FF2B5EF4-FFF2-40B4-BE49-F238E27FC236}">
                <a16:creationId xmlns:a16="http://schemas.microsoft.com/office/drawing/2014/main" id="{F83C24DC-0466-F005-CE1A-52B49FBCFF91}"/>
              </a:ext>
            </a:extLst>
          </p:cNvPr>
          <p:cNvSpPr txBox="1"/>
          <p:nvPr/>
        </p:nvSpPr>
        <p:spPr>
          <a:xfrm>
            <a:off x="3198114" y="1003858"/>
            <a:ext cx="2319610" cy="307777"/>
          </a:xfrm>
          <a:prstGeom prst="rect">
            <a:avLst/>
          </a:prstGeom>
          <a:noFill/>
        </p:spPr>
        <p:txBody>
          <a:bodyPr wrap="square" rtlCol="0">
            <a:spAutoFit/>
          </a:bodyPr>
          <a:lstStyle/>
          <a:p>
            <a:r>
              <a:rPr lang="en-US" b="1" dirty="0">
                <a:solidFill>
                  <a:schemeClr val="bg1"/>
                </a:solidFill>
                <a:latin typeface="Play" panose="020B0604020202020204" charset="0"/>
                <a:ea typeface="Source Sans Pro" panose="020B0503030403020204" pitchFamily="34" charset="0"/>
              </a:rPr>
              <a:t>Loging in without a user:</a:t>
            </a:r>
            <a:endParaRPr lang="en-IL" b="1" dirty="0">
              <a:latin typeface="Play" panose="020B0604020202020204" charset="0"/>
            </a:endParaRPr>
          </a:p>
        </p:txBody>
      </p:sp>
      <p:sp>
        <p:nvSpPr>
          <p:cNvPr id="5" name="TextBox 4">
            <a:extLst>
              <a:ext uri="{FF2B5EF4-FFF2-40B4-BE49-F238E27FC236}">
                <a16:creationId xmlns:a16="http://schemas.microsoft.com/office/drawing/2014/main" id="{A4541BD0-4788-B6D1-093B-16520EE4D49B}"/>
              </a:ext>
            </a:extLst>
          </p:cNvPr>
          <p:cNvSpPr txBox="1"/>
          <p:nvPr/>
        </p:nvSpPr>
        <p:spPr>
          <a:xfrm>
            <a:off x="3198114" y="1522947"/>
            <a:ext cx="2502490" cy="523220"/>
          </a:xfrm>
          <a:prstGeom prst="rect">
            <a:avLst/>
          </a:prstGeom>
          <a:noFill/>
        </p:spPr>
        <p:txBody>
          <a:bodyPr wrap="square" rtlCol="0">
            <a:spAutoFit/>
          </a:bodyPr>
          <a:lstStyle/>
          <a:p>
            <a:r>
              <a:rPr lang="en-US" dirty="0">
                <a:solidFill>
                  <a:schemeClr val="bg1"/>
                </a:solidFill>
                <a:latin typeface="Play" panose="020B0604020202020204" charset="0"/>
                <a:ea typeface="Source Sans Pro" panose="020B0503030403020204" pitchFamily="34" charset="0"/>
              </a:rPr>
              <a:t>We are currently have no access to the website below:</a:t>
            </a:r>
            <a:endParaRPr lang="en-IL" dirty="0">
              <a:latin typeface="Play" panose="020B0604020202020204" charset="0"/>
            </a:endParaRPr>
          </a:p>
        </p:txBody>
      </p:sp>
    </p:spTree>
    <p:extLst>
      <p:ext uri="{BB962C8B-B14F-4D97-AF65-F5344CB8AC3E}">
        <p14:creationId xmlns:p14="http://schemas.microsoft.com/office/powerpoint/2010/main" val="21578908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4470349"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 </a:t>
            </a:r>
            <a:r>
              <a:rPr lang="en-US" sz="2000" b="0" dirty="0">
                <a:solidFill>
                  <a:schemeClr val="bg1"/>
                </a:solidFill>
                <a:latin typeface="Play" panose="020B0604020202020204" charset="0"/>
              </a:rPr>
              <a:t>Error-based SQLi</a:t>
            </a:r>
          </a:p>
          <a:p>
            <a:pPr marL="0" indent="0"/>
            <a:r>
              <a:rPr lang="en-US" dirty="0">
                <a:solidFill>
                  <a:schemeClr val="bg1"/>
                </a:solidFill>
                <a:latin typeface="Play" panose="020B0604020202020204" charset="0"/>
              </a:rPr>
              <a:t> </a:t>
            </a:r>
            <a:endParaRPr lang="en-US" dirty="0">
              <a:solidFill>
                <a:schemeClr val="bg1"/>
              </a:solidFill>
            </a:endParaRPr>
          </a:p>
        </p:txBody>
      </p:sp>
      <p:sp>
        <p:nvSpPr>
          <p:cNvPr id="4" name="TextBox 3">
            <a:extLst>
              <a:ext uri="{FF2B5EF4-FFF2-40B4-BE49-F238E27FC236}">
                <a16:creationId xmlns:a16="http://schemas.microsoft.com/office/drawing/2014/main" id="{F83C24DC-0466-F005-CE1A-52B49FBCFF91}"/>
              </a:ext>
            </a:extLst>
          </p:cNvPr>
          <p:cNvSpPr txBox="1"/>
          <p:nvPr/>
        </p:nvSpPr>
        <p:spPr>
          <a:xfrm>
            <a:off x="3198114" y="1003858"/>
            <a:ext cx="2319610" cy="307777"/>
          </a:xfrm>
          <a:prstGeom prst="rect">
            <a:avLst/>
          </a:prstGeom>
          <a:noFill/>
        </p:spPr>
        <p:txBody>
          <a:bodyPr wrap="square" rtlCol="0">
            <a:spAutoFit/>
          </a:bodyPr>
          <a:lstStyle/>
          <a:p>
            <a:r>
              <a:rPr lang="en-US" b="1" dirty="0">
                <a:solidFill>
                  <a:schemeClr val="bg1"/>
                </a:solidFill>
                <a:latin typeface="Play" panose="020B0604020202020204" charset="0"/>
                <a:ea typeface="Source Sans Pro" panose="020B0503030403020204" pitchFamily="34" charset="0"/>
              </a:rPr>
              <a:t>Loging in without a user:</a:t>
            </a:r>
            <a:endParaRPr lang="en-IL" b="1" dirty="0">
              <a:latin typeface="Play" panose="020B0604020202020204" charset="0"/>
            </a:endParaRPr>
          </a:p>
        </p:txBody>
      </p:sp>
      <p:sp>
        <p:nvSpPr>
          <p:cNvPr id="5" name="TextBox 4">
            <a:extLst>
              <a:ext uri="{FF2B5EF4-FFF2-40B4-BE49-F238E27FC236}">
                <a16:creationId xmlns:a16="http://schemas.microsoft.com/office/drawing/2014/main" id="{A4541BD0-4788-B6D1-093B-16520EE4D49B}"/>
              </a:ext>
            </a:extLst>
          </p:cNvPr>
          <p:cNvSpPr txBox="1"/>
          <p:nvPr/>
        </p:nvSpPr>
        <p:spPr>
          <a:xfrm>
            <a:off x="695624" y="1310871"/>
            <a:ext cx="2502490" cy="523220"/>
          </a:xfrm>
          <a:prstGeom prst="rect">
            <a:avLst/>
          </a:prstGeom>
          <a:noFill/>
        </p:spPr>
        <p:txBody>
          <a:bodyPr wrap="square" rtlCol="0">
            <a:spAutoFit/>
          </a:bodyPr>
          <a:lstStyle/>
          <a:p>
            <a:r>
              <a:rPr lang="en-US" dirty="0">
                <a:solidFill>
                  <a:schemeClr val="bg1"/>
                </a:solidFill>
                <a:latin typeface="Play" panose="020B0604020202020204" charset="0"/>
                <a:ea typeface="Source Sans Pro" panose="020B0503030403020204" pitchFamily="34" charset="0"/>
              </a:rPr>
              <a:t>We will enter a ‘ to see if we can detect a vulnerability:</a:t>
            </a:r>
            <a:endParaRPr lang="en-IL" dirty="0">
              <a:latin typeface="Play" panose="020B0604020202020204" charset="0"/>
            </a:endParaRPr>
          </a:p>
        </p:txBody>
      </p:sp>
      <p:pic>
        <p:nvPicPr>
          <p:cNvPr id="6" name="Picture 5">
            <a:extLst>
              <a:ext uri="{FF2B5EF4-FFF2-40B4-BE49-F238E27FC236}">
                <a16:creationId xmlns:a16="http://schemas.microsoft.com/office/drawing/2014/main" id="{E80643C1-ECF0-AB25-1C7C-A3EF71A0B837}"/>
              </a:ext>
            </a:extLst>
          </p:cNvPr>
          <p:cNvPicPr>
            <a:picLocks noChangeAspect="1"/>
          </p:cNvPicPr>
          <p:nvPr/>
        </p:nvPicPr>
        <p:blipFill rotWithShape="1">
          <a:blip r:embed="rId3"/>
          <a:srcRect l="33965" t="9565" r="31965" b="41172"/>
          <a:stretch/>
        </p:blipFill>
        <p:spPr>
          <a:xfrm>
            <a:off x="691751" y="2022911"/>
            <a:ext cx="2555001" cy="2078127"/>
          </a:xfrm>
          <a:prstGeom prst="rect">
            <a:avLst/>
          </a:prstGeom>
        </p:spPr>
      </p:pic>
      <p:pic>
        <p:nvPicPr>
          <p:cNvPr id="8" name="Picture 7">
            <a:extLst>
              <a:ext uri="{FF2B5EF4-FFF2-40B4-BE49-F238E27FC236}">
                <a16:creationId xmlns:a16="http://schemas.microsoft.com/office/drawing/2014/main" id="{60735E7B-2439-891B-E472-1CB465D9571A}"/>
              </a:ext>
            </a:extLst>
          </p:cNvPr>
          <p:cNvPicPr>
            <a:picLocks noChangeAspect="1"/>
          </p:cNvPicPr>
          <p:nvPr/>
        </p:nvPicPr>
        <p:blipFill rotWithShape="1">
          <a:blip r:embed="rId4"/>
          <a:srcRect l="32966" t="10471" r="32966" b="40266"/>
          <a:stretch/>
        </p:blipFill>
        <p:spPr>
          <a:xfrm>
            <a:off x="5897250" y="2022910"/>
            <a:ext cx="2555002" cy="2078127"/>
          </a:xfrm>
          <a:prstGeom prst="rect">
            <a:avLst/>
          </a:prstGeom>
        </p:spPr>
      </p:pic>
      <p:cxnSp>
        <p:nvCxnSpPr>
          <p:cNvPr id="10" name="Straight Arrow Connector 9">
            <a:extLst>
              <a:ext uri="{FF2B5EF4-FFF2-40B4-BE49-F238E27FC236}">
                <a16:creationId xmlns:a16="http://schemas.microsoft.com/office/drawing/2014/main" id="{C8128B04-5AE3-AC29-00FC-5FE21B113A7E}"/>
              </a:ext>
            </a:extLst>
          </p:cNvPr>
          <p:cNvCxnSpPr>
            <a:cxnSpLocks/>
          </p:cNvCxnSpPr>
          <p:nvPr/>
        </p:nvCxnSpPr>
        <p:spPr>
          <a:xfrm flipV="1">
            <a:off x="3503159" y="3061973"/>
            <a:ext cx="2014565"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424F9ECB-C776-09C0-37E3-95EA231B8402}"/>
              </a:ext>
            </a:extLst>
          </p:cNvPr>
          <p:cNvSpPr txBox="1"/>
          <p:nvPr/>
        </p:nvSpPr>
        <p:spPr>
          <a:xfrm>
            <a:off x="3320756" y="2138520"/>
            <a:ext cx="2502490" cy="738664"/>
          </a:xfrm>
          <a:prstGeom prst="rect">
            <a:avLst/>
          </a:prstGeom>
          <a:noFill/>
        </p:spPr>
        <p:txBody>
          <a:bodyPr wrap="square" rtlCol="0">
            <a:spAutoFit/>
          </a:bodyPr>
          <a:lstStyle/>
          <a:p>
            <a:r>
              <a:rPr lang="en-US" dirty="0">
                <a:solidFill>
                  <a:schemeClr val="bg1"/>
                </a:solidFill>
                <a:latin typeface="Play" panose="020B0604020202020204" charset="0"/>
                <a:ea typeface="Source Sans Pro" panose="020B0503030403020204" pitchFamily="34" charset="0"/>
              </a:rPr>
              <a:t>We can exploit the ERROR we got to log into the website</a:t>
            </a:r>
            <a:endParaRPr lang="en-IL" dirty="0">
              <a:latin typeface="Play" panose="020B0604020202020204" charset="0"/>
            </a:endParaRPr>
          </a:p>
        </p:txBody>
      </p:sp>
    </p:spTree>
    <p:extLst>
      <p:ext uri="{BB962C8B-B14F-4D97-AF65-F5344CB8AC3E}">
        <p14:creationId xmlns:p14="http://schemas.microsoft.com/office/powerpoint/2010/main" val="1015717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4470349"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 </a:t>
            </a:r>
            <a:r>
              <a:rPr lang="en-US" sz="2000" b="0" dirty="0">
                <a:solidFill>
                  <a:schemeClr val="bg1"/>
                </a:solidFill>
                <a:latin typeface="Play" panose="020B0604020202020204" charset="0"/>
              </a:rPr>
              <a:t>Error-based SQLi</a:t>
            </a:r>
          </a:p>
          <a:p>
            <a:pPr marL="0" indent="0"/>
            <a:r>
              <a:rPr lang="en-US" dirty="0">
                <a:solidFill>
                  <a:schemeClr val="bg1"/>
                </a:solidFill>
                <a:latin typeface="Play" panose="020B0604020202020204" charset="0"/>
              </a:rPr>
              <a:t> </a:t>
            </a:r>
            <a:endParaRPr lang="en-US" dirty="0">
              <a:solidFill>
                <a:schemeClr val="bg1"/>
              </a:solidFill>
            </a:endParaRPr>
          </a:p>
        </p:txBody>
      </p:sp>
      <p:sp>
        <p:nvSpPr>
          <p:cNvPr id="4" name="TextBox 3">
            <a:extLst>
              <a:ext uri="{FF2B5EF4-FFF2-40B4-BE49-F238E27FC236}">
                <a16:creationId xmlns:a16="http://schemas.microsoft.com/office/drawing/2014/main" id="{F83C24DC-0466-F005-CE1A-52B49FBCFF91}"/>
              </a:ext>
            </a:extLst>
          </p:cNvPr>
          <p:cNvSpPr txBox="1"/>
          <p:nvPr/>
        </p:nvSpPr>
        <p:spPr>
          <a:xfrm>
            <a:off x="3198114" y="1003858"/>
            <a:ext cx="2319610" cy="307777"/>
          </a:xfrm>
          <a:prstGeom prst="rect">
            <a:avLst/>
          </a:prstGeom>
          <a:noFill/>
        </p:spPr>
        <p:txBody>
          <a:bodyPr wrap="square" rtlCol="0">
            <a:spAutoFit/>
          </a:bodyPr>
          <a:lstStyle/>
          <a:p>
            <a:r>
              <a:rPr lang="en-US" b="1" dirty="0">
                <a:solidFill>
                  <a:schemeClr val="bg1"/>
                </a:solidFill>
                <a:latin typeface="Play" panose="020B0604020202020204" charset="0"/>
                <a:ea typeface="Source Sans Pro" panose="020B0503030403020204" pitchFamily="34" charset="0"/>
              </a:rPr>
              <a:t>Loging in without a user:</a:t>
            </a:r>
            <a:endParaRPr lang="en-IL" b="1" dirty="0">
              <a:latin typeface="Play" panose="020B0604020202020204" charset="0"/>
            </a:endParaRPr>
          </a:p>
        </p:txBody>
      </p:sp>
      <p:sp>
        <p:nvSpPr>
          <p:cNvPr id="5" name="TextBox 4">
            <a:extLst>
              <a:ext uri="{FF2B5EF4-FFF2-40B4-BE49-F238E27FC236}">
                <a16:creationId xmlns:a16="http://schemas.microsoft.com/office/drawing/2014/main" id="{A4541BD0-4788-B6D1-093B-16520EE4D49B}"/>
              </a:ext>
            </a:extLst>
          </p:cNvPr>
          <p:cNvSpPr txBox="1"/>
          <p:nvPr/>
        </p:nvSpPr>
        <p:spPr>
          <a:xfrm>
            <a:off x="695623" y="1310871"/>
            <a:ext cx="6844659" cy="523220"/>
          </a:xfrm>
          <a:prstGeom prst="rect">
            <a:avLst/>
          </a:prstGeom>
          <a:noFill/>
        </p:spPr>
        <p:txBody>
          <a:bodyPr wrap="square" rtlCol="0">
            <a:spAutoFit/>
          </a:bodyPr>
          <a:lstStyle/>
          <a:p>
            <a:r>
              <a:rPr lang="en-US" dirty="0">
                <a:solidFill>
                  <a:schemeClr val="bg1"/>
                </a:solidFill>
                <a:latin typeface="Play" panose="020B0604020202020204" charset="0"/>
                <a:ea typeface="Source Sans Pro" panose="020B0503030403020204" pitchFamily="34" charset="0"/>
              </a:rPr>
              <a:t>By entering ‘OR’1’=‘1 as the password we can trick the query to log us in. The statement 1=1 will always be TRUE, therefore we are able to log into the website. </a:t>
            </a:r>
            <a:endParaRPr lang="en-IL" dirty="0">
              <a:latin typeface="Play" panose="020B0604020202020204" charset="0"/>
            </a:endParaRPr>
          </a:p>
        </p:txBody>
      </p:sp>
      <p:cxnSp>
        <p:nvCxnSpPr>
          <p:cNvPr id="10" name="Straight Arrow Connector 9">
            <a:extLst>
              <a:ext uri="{FF2B5EF4-FFF2-40B4-BE49-F238E27FC236}">
                <a16:creationId xmlns:a16="http://schemas.microsoft.com/office/drawing/2014/main" id="{C8128B04-5AE3-AC29-00FC-5FE21B113A7E}"/>
              </a:ext>
            </a:extLst>
          </p:cNvPr>
          <p:cNvCxnSpPr>
            <a:cxnSpLocks/>
          </p:cNvCxnSpPr>
          <p:nvPr/>
        </p:nvCxnSpPr>
        <p:spPr>
          <a:xfrm>
            <a:off x="3714174" y="2898781"/>
            <a:ext cx="139943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570AA79C-0B29-A395-769E-A42636A02C62}"/>
              </a:ext>
            </a:extLst>
          </p:cNvPr>
          <p:cNvPicPr>
            <a:picLocks noChangeAspect="1"/>
          </p:cNvPicPr>
          <p:nvPr/>
        </p:nvPicPr>
        <p:blipFill rotWithShape="1">
          <a:blip r:embed="rId3"/>
          <a:srcRect l="31841" t="10748" r="33381" b="40405"/>
          <a:stretch/>
        </p:blipFill>
        <p:spPr>
          <a:xfrm>
            <a:off x="691751" y="1958382"/>
            <a:ext cx="2834802" cy="2239664"/>
          </a:xfrm>
          <a:prstGeom prst="rect">
            <a:avLst/>
          </a:prstGeom>
        </p:spPr>
      </p:pic>
      <p:sp>
        <p:nvSpPr>
          <p:cNvPr id="12" name="Rectangle: Rounded Corners 11">
            <a:extLst>
              <a:ext uri="{FF2B5EF4-FFF2-40B4-BE49-F238E27FC236}">
                <a16:creationId xmlns:a16="http://schemas.microsoft.com/office/drawing/2014/main" id="{C18BB984-C086-50BC-4960-E5A42FD9B880}"/>
              </a:ext>
            </a:extLst>
          </p:cNvPr>
          <p:cNvSpPr/>
          <p:nvPr/>
        </p:nvSpPr>
        <p:spPr>
          <a:xfrm>
            <a:off x="1529995" y="3145136"/>
            <a:ext cx="1248374" cy="27610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4" name="Picture 13">
            <a:extLst>
              <a:ext uri="{FF2B5EF4-FFF2-40B4-BE49-F238E27FC236}">
                <a16:creationId xmlns:a16="http://schemas.microsoft.com/office/drawing/2014/main" id="{67C16C55-2AE6-C342-918F-95B3D8E1CC83}"/>
              </a:ext>
            </a:extLst>
          </p:cNvPr>
          <p:cNvPicPr>
            <a:picLocks noChangeAspect="1"/>
          </p:cNvPicPr>
          <p:nvPr/>
        </p:nvPicPr>
        <p:blipFill>
          <a:blip r:embed="rId4"/>
          <a:stretch>
            <a:fillRect/>
          </a:stretch>
        </p:blipFill>
        <p:spPr>
          <a:xfrm>
            <a:off x="3781359" y="3585100"/>
            <a:ext cx="838317" cy="333422"/>
          </a:xfrm>
          <a:prstGeom prst="rect">
            <a:avLst/>
          </a:prstGeom>
        </p:spPr>
      </p:pic>
      <p:cxnSp>
        <p:nvCxnSpPr>
          <p:cNvPr id="16" name="Straight Connector 15">
            <a:extLst>
              <a:ext uri="{FF2B5EF4-FFF2-40B4-BE49-F238E27FC236}">
                <a16:creationId xmlns:a16="http://schemas.microsoft.com/office/drawing/2014/main" id="{D3BFCCC6-A838-966F-7758-2202D69B239B}"/>
              </a:ext>
            </a:extLst>
          </p:cNvPr>
          <p:cNvCxnSpPr>
            <a:cxnSpLocks/>
            <a:stCxn id="12" idx="3"/>
            <a:endCxn id="19" idx="1"/>
          </p:cNvCxnSpPr>
          <p:nvPr/>
        </p:nvCxnSpPr>
        <p:spPr>
          <a:xfrm>
            <a:off x="2778369" y="3283187"/>
            <a:ext cx="935805" cy="474327"/>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E18BE66E-66A1-AF06-88C9-F24A028122FE}"/>
              </a:ext>
            </a:extLst>
          </p:cNvPr>
          <p:cNvSpPr/>
          <p:nvPr/>
        </p:nvSpPr>
        <p:spPr>
          <a:xfrm>
            <a:off x="3714174" y="3551558"/>
            <a:ext cx="969933" cy="41191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9" name="Picture 28">
            <a:extLst>
              <a:ext uri="{FF2B5EF4-FFF2-40B4-BE49-F238E27FC236}">
                <a16:creationId xmlns:a16="http://schemas.microsoft.com/office/drawing/2014/main" id="{D3B3228F-5E64-78DE-6C9D-0FEF725B9900}"/>
              </a:ext>
            </a:extLst>
          </p:cNvPr>
          <p:cNvPicPr>
            <a:picLocks noChangeAspect="1"/>
          </p:cNvPicPr>
          <p:nvPr/>
        </p:nvPicPr>
        <p:blipFill rotWithShape="1">
          <a:blip r:embed="rId5"/>
          <a:srcRect l="31884" t="9565" r="33339" b="41736"/>
          <a:stretch/>
        </p:blipFill>
        <p:spPr>
          <a:xfrm>
            <a:off x="5429828" y="1958220"/>
            <a:ext cx="2843398" cy="2239664"/>
          </a:xfrm>
          <a:prstGeom prst="rect">
            <a:avLst/>
          </a:prstGeom>
        </p:spPr>
      </p:pic>
      <p:sp>
        <p:nvSpPr>
          <p:cNvPr id="40" name="Rectangle: Rounded Corners 39">
            <a:extLst>
              <a:ext uri="{FF2B5EF4-FFF2-40B4-BE49-F238E27FC236}">
                <a16:creationId xmlns:a16="http://schemas.microsoft.com/office/drawing/2014/main" id="{83B31546-67BE-C180-71D4-3A26D6D8BE59}"/>
              </a:ext>
            </a:extLst>
          </p:cNvPr>
          <p:cNvSpPr/>
          <p:nvPr/>
        </p:nvSpPr>
        <p:spPr>
          <a:xfrm>
            <a:off x="7529368" y="3918522"/>
            <a:ext cx="665063" cy="27610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2" name="Connector: Elbow 41">
            <a:extLst>
              <a:ext uri="{FF2B5EF4-FFF2-40B4-BE49-F238E27FC236}">
                <a16:creationId xmlns:a16="http://schemas.microsoft.com/office/drawing/2014/main" id="{733EC303-BA41-B45E-3444-5D0708F5D4A5}"/>
              </a:ext>
            </a:extLst>
          </p:cNvPr>
          <p:cNvCxnSpPr>
            <a:cxnSpLocks/>
          </p:cNvCxnSpPr>
          <p:nvPr/>
        </p:nvCxnSpPr>
        <p:spPr>
          <a:xfrm rot="10800000">
            <a:off x="4695021" y="3850068"/>
            <a:ext cx="2845261" cy="299059"/>
          </a:xfrm>
          <a:prstGeom prst="bentConnector3">
            <a:avLst>
              <a:gd name="adj1" fmla="val 79418"/>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5833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2360261"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a:t>
            </a:r>
            <a:endParaRPr lang="en-US" dirty="0">
              <a:solidFill>
                <a:schemeClr val="bg1"/>
              </a:solidFill>
            </a:endParaRPr>
          </a:p>
        </p:txBody>
      </p:sp>
      <p:sp>
        <p:nvSpPr>
          <p:cNvPr id="29" name="TextBox 28">
            <a:extLst>
              <a:ext uri="{FF2B5EF4-FFF2-40B4-BE49-F238E27FC236}">
                <a16:creationId xmlns:a16="http://schemas.microsoft.com/office/drawing/2014/main" id="{4E3632AB-4285-6534-C534-51843679AC7A}"/>
              </a:ext>
            </a:extLst>
          </p:cNvPr>
          <p:cNvSpPr txBox="1"/>
          <p:nvPr/>
        </p:nvSpPr>
        <p:spPr>
          <a:xfrm>
            <a:off x="1039872" y="2054225"/>
            <a:ext cx="7064256" cy="738664"/>
          </a:xfrm>
          <a:prstGeom prst="rect">
            <a:avLst/>
          </a:prstGeom>
          <a:noFill/>
        </p:spPr>
        <p:txBody>
          <a:bodyPr wrap="square">
            <a:spAutoFit/>
          </a:bodyPr>
          <a:lstStyle/>
          <a:p>
            <a:r>
              <a:rPr lang="en-US" dirty="0">
                <a:solidFill>
                  <a:schemeClr val="tx2"/>
                </a:solidFill>
                <a:latin typeface="Play" panose="020B0604020202020204" charset="0"/>
              </a:rPr>
              <a:t>Union-based SQLi</a:t>
            </a:r>
            <a:r>
              <a:rPr lang="en-US" dirty="0">
                <a:solidFill>
                  <a:schemeClr val="bg1"/>
                </a:solidFill>
                <a:latin typeface="Play" panose="020B0604020202020204" charset="0"/>
              </a:rPr>
              <a:t> is an </a:t>
            </a:r>
            <a:r>
              <a:rPr lang="en-US" dirty="0">
                <a:solidFill>
                  <a:schemeClr val="tx2"/>
                </a:solidFill>
                <a:latin typeface="Play" panose="020B0604020202020204" charset="0"/>
              </a:rPr>
              <a:t>in-band SQL injection</a:t>
            </a:r>
            <a:r>
              <a:rPr lang="en-US" dirty="0">
                <a:solidFill>
                  <a:schemeClr val="bg1"/>
                </a:solidFill>
                <a:latin typeface="Play" panose="020B0604020202020204" charset="0"/>
              </a:rPr>
              <a:t> technique that leverages the UNION SQL operator to combine the results of two or more SELECT statements into a single result which is then returned as part of the HTTP response.</a:t>
            </a:r>
            <a:endParaRPr lang="en-IL" dirty="0">
              <a:solidFill>
                <a:schemeClr val="bg1"/>
              </a:solidFill>
              <a:latin typeface="Play" panose="020B0604020202020204" charset="0"/>
            </a:endParaRPr>
          </a:p>
        </p:txBody>
      </p:sp>
      <p:sp>
        <p:nvSpPr>
          <p:cNvPr id="31" name="TextBox 30">
            <a:extLst>
              <a:ext uri="{FF2B5EF4-FFF2-40B4-BE49-F238E27FC236}">
                <a16:creationId xmlns:a16="http://schemas.microsoft.com/office/drawing/2014/main" id="{7500E85A-7CF6-D12D-DEBE-162D6AAEC853}"/>
              </a:ext>
            </a:extLst>
          </p:cNvPr>
          <p:cNvSpPr txBox="1"/>
          <p:nvPr/>
        </p:nvSpPr>
        <p:spPr>
          <a:xfrm>
            <a:off x="2672187" y="921547"/>
            <a:ext cx="3595724" cy="600164"/>
          </a:xfrm>
          <a:prstGeom prst="rect">
            <a:avLst/>
          </a:prstGeom>
          <a:noFill/>
        </p:spPr>
        <p:txBody>
          <a:bodyPr wrap="square">
            <a:spAutoFit/>
          </a:bodyPr>
          <a:lstStyle/>
          <a:p>
            <a:r>
              <a:rPr lang="en-US" sz="3300" dirty="0">
                <a:solidFill>
                  <a:schemeClr val="bg1"/>
                </a:solidFill>
                <a:latin typeface="Play" panose="020B0604020202020204" charset="0"/>
              </a:rPr>
              <a:t>Union-based SQLi</a:t>
            </a:r>
          </a:p>
        </p:txBody>
      </p:sp>
      <p:cxnSp>
        <p:nvCxnSpPr>
          <p:cNvPr id="32" name="Google Shape;2655;p42">
            <a:extLst>
              <a:ext uri="{FF2B5EF4-FFF2-40B4-BE49-F238E27FC236}">
                <a16:creationId xmlns:a16="http://schemas.microsoft.com/office/drawing/2014/main" id="{DC48901C-C250-B2D2-9920-5F54706230B2}"/>
              </a:ext>
            </a:extLst>
          </p:cNvPr>
          <p:cNvCxnSpPr>
            <a:stCxn id="34" idx="6"/>
            <a:endCxn id="35" idx="2"/>
          </p:cNvCxnSpPr>
          <p:nvPr/>
        </p:nvCxnSpPr>
        <p:spPr>
          <a:xfrm>
            <a:off x="2807487" y="1521711"/>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3" name="Google Shape;2658;p42">
            <a:extLst>
              <a:ext uri="{FF2B5EF4-FFF2-40B4-BE49-F238E27FC236}">
                <a16:creationId xmlns:a16="http://schemas.microsoft.com/office/drawing/2014/main" id="{924E96AA-E669-548A-E670-DBAA00DE9542}"/>
              </a:ext>
            </a:extLst>
          </p:cNvPr>
          <p:cNvGrpSpPr/>
          <p:nvPr/>
        </p:nvGrpSpPr>
        <p:grpSpPr>
          <a:xfrm>
            <a:off x="2672187" y="1454061"/>
            <a:ext cx="3540450" cy="135300"/>
            <a:chOff x="4542238" y="2482820"/>
            <a:chExt cx="3540450" cy="135300"/>
          </a:xfrm>
        </p:grpSpPr>
        <p:sp>
          <p:nvSpPr>
            <p:cNvPr id="34" name="Google Shape;2656;p42">
              <a:extLst>
                <a:ext uri="{FF2B5EF4-FFF2-40B4-BE49-F238E27FC236}">
                  <a16:creationId xmlns:a16="http://schemas.microsoft.com/office/drawing/2014/main" id="{C942B3D1-4F89-1C77-EBB3-110ECF75E574}"/>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57;p42">
              <a:extLst>
                <a:ext uri="{FF2B5EF4-FFF2-40B4-BE49-F238E27FC236}">
                  <a16:creationId xmlns:a16="http://schemas.microsoft.com/office/drawing/2014/main" id="{7A7A8316-3D15-810C-D6F0-19B3E046C6B5}"/>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2659;p42">
              <a:extLst>
                <a:ext uri="{FF2B5EF4-FFF2-40B4-BE49-F238E27FC236}">
                  <a16:creationId xmlns:a16="http://schemas.microsoft.com/office/drawing/2014/main" id="{9C5396FB-245B-A6B6-280E-5A8C187BF6B6}"/>
                </a:ext>
              </a:extLst>
            </p:cNvPr>
            <p:cNvCxnSpPr>
              <a:stCxn id="34" idx="6"/>
              <a:endCxn id="35"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extLst>
      <p:ext uri="{BB962C8B-B14F-4D97-AF65-F5344CB8AC3E}">
        <p14:creationId xmlns:p14="http://schemas.microsoft.com/office/powerpoint/2010/main" val="16578463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1" y="491947"/>
            <a:ext cx="47306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 - </a:t>
            </a:r>
            <a:r>
              <a:rPr lang="en-US" sz="2000" b="0" dirty="0">
                <a:solidFill>
                  <a:schemeClr val="bg1"/>
                </a:solidFill>
                <a:latin typeface="Play" panose="020B0604020202020204" charset="0"/>
              </a:rPr>
              <a:t>Union-based SQLi</a:t>
            </a:r>
          </a:p>
        </p:txBody>
      </p:sp>
      <p:sp>
        <p:nvSpPr>
          <p:cNvPr id="31" name="TextBox 30">
            <a:extLst>
              <a:ext uri="{FF2B5EF4-FFF2-40B4-BE49-F238E27FC236}">
                <a16:creationId xmlns:a16="http://schemas.microsoft.com/office/drawing/2014/main" id="{7500E85A-7CF6-D12D-DEBE-162D6AAEC853}"/>
              </a:ext>
            </a:extLst>
          </p:cNvPr>
          <p:cNvSpPr txBox="1"/>
          <p:nvPr/>
        </p:nvSpPr>
        <p:spPr>
          <a:xfrm>
            <a:off x="2875062" y="915471"/>
            <a:ext cx="3270000" cy="600164"/>
          </a:xfrm>
          <a:prstGeom prst="rect">
            <a:avLst/>
          </a:prstGeom>
          <a:noFill/>
        </p:spPr>
        <p:txBody>
          <a:bodyPr wrap="square">
            <a:spAutoFit/>
          </a:bodyPr>
          <a:lstStyle/>
          <a:p>
            <a:r>
              <a:rPr lang="en-US" sz="3300" dirty="0">
                <a:solidFill>
                  <a:schemeClr val="bg1"/>
                </a:solidFill>
                <a:latin typeface="Play" panose="020B0604020202020204" charset="0"/>
              </a:rPr>
              <a:t>Union Operator</a:t>
            </a:r>
          </a:p>
        </p:txBody>
      </p:sp>
      <p:cxnSp>
        <p:nvCxnSpPr>
          <p:cNvPr id="32" name="Google Shape;2655;p42">
            <a:extLst>
              <a:ext uri="{FF2B5EF4-FFF2-40B4-BE49-F238E27FC236}">
                <a16:creationId xmlns:a16="http://schemas.microsoft.com/office/drawing/2014/main" id="{DC48901C-C250-B2D2-9920-5F54706230B2}"/>
              </a:ext>
            </a:extLst>
          </p:cNvPr>
          <p:cNvCxnSpPr>
            <a:stCxn id="34" idx="6"/>
            <a:endCxn id="35" idx="2"/>
          </p:cNvCxnSpPr>
          <p:nvPr/>
        </p:nvCxnSpPr>
        <p:spPr>
          <a:xfrm>
            <a:off x="2807487" y="1521711"/>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3" name="Google Shape;2658;p42">
            <a:extLst>
              <a:ext uri="{FF2B5EF4-FFF2-40B4-BE49-F238E27FC236}">
                <a16:creationId xmlns:a16="http://schemas.microsoft.com/office/drawing/2014/main" id="{924E96AA-E669-548A-E670-DBAA00DE9542}"/>
              </a:ext>
            </a:extLst>
          </p:cNvPr>
          <p:cNvGrpSpPr/>
          <p:nvPr/>
        </p:nvGrpSpPr>
        <p:grpSpPr>
          <a:xfrm>
            <a:off x="2672187" y="1454061"/>
            <a:ext cx="3540450" cy="135300"/>
            <a:chOff x="4542238" y="2482820"/>
            <a:chExt cx="3540450" cy="135300"/>
          </a:xfrm>
        </p:grpSpPr>
        <p:sp>
          <p:nvSpPr>
            <p:cNvPr id="34" name="Google Shape;2656;p42">
              <a:extLst>
                <a:ext uri="{FF2B5EF4-FFF2-40B4-BE49-F238E27FC236}">
                  <a16:creationId xmlns:a16="http://schemas.microsoft.com/office/drawing/2014/main" id="{C942B3D1-4F89-1C77-EBB3-110ECF75E574}"/>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57;p42">
              <a:extLst>
                <a:ext uri="{FF2B5EF4-FFF2-40B4-BE49-F238E27FC236}">
                  <a16:creationId xmlns:a16="http://schemas.microsoft.com/office/drawing/2014/main" id="{7A7A8316-3D15-810C-D6F0-19B3E046C6B5}"/>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2659;p42">
              <a:extLst>
                <a:ext uri="{FF2B5EF4-FFF2-40B4-BE49-F238E27FC236}">
                  <a16:creationId xmlns:a16="http://schemas.microsoft.com/office/drawing/2014/main" id="{9C5396FB-245B-A6B6-280E-5A8C187BF6B6}"/>
                </a:ext>
              </a:extLst>
            </p:cNvPr>
            <p:cNvCxnSpPr>
              <a:stCxn id="34" idx="6"/>
              <a:endCxn id="35"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graphicFrame>
        <p:nvGraphicFramePr>
          <p:cNvPr id="2" name="Table 2">
            <a:extLst>
              <a:ext uri="{FF2B5EF4-FFF2-40B4-BE49-F238E27FC236}">
                <a16:creationId xmlns:a16="http://schemas.microsoft.com/office/drawing/2014/main" id="{C2BF6F9E-F04E-2B35-4698-FDD4B4F5C645}"/>
              </a:ext>
            </a:extLst>
          </p:cNvPr>
          <p:cNvGraphicFramePr>
            <a:graphicFrameLocks noGrp="1"/>
          </p:cNvGraphicFramePr>
          <p:nvPr>
            <p:extLst>
              <p:ext uri="{D42A27DB-BD31-4B8C-83A1-F6EECF244321}">
                <p14:modId xmlns:p14="http://schemas.microsoft.com/office/powerpoint/2010/main" val="3195390748"/>
              </p:ext>
            </p:extLst>
          </p:nvPr>
        </p:nvGraphicFramePr>
        <p:xfrm>
          <a:off x="962516" y="2177149"/>
          <a:ext cx="2782969" cy="2208930"/>
        </p:xfrm>
        <a:graphic>
          <a:graphicData uri="http://schemas.openxmlformats.org/drawingml/2006/table">
            <a:tbl>
              <a:tblPr firstRow="1" bandRow="1">
                <a:tableStyleId>{69C7853C-536D-4A76-A0AE-DD22124D55A5}</a:tableStyleId>
              </a:tblPr>
              <a:tblGrid>
                <a:gridCol w="1198575">
                  <a:extLst>
                    <a:ext uri="{9D8B030D-6E8A-4147-A177-3AD203B41FA5}">
                      <a16:colId xmlns:a16="http://schemas.microsoft.com/office/drawing/2014/main" val="3671755612"/>
                    </a:ext>
                  </a:extLst>
                </a:gridCol>
                <a:gridCol w="852874">
                  <a:extLst>
                    <a:ext uri="{9D8B030D-6E8A-4147-A177-3AD203B41FA5}">
                      <a16:colId xmlns:a16="http://schemas.microsoft.com/office/drawing/2014/main" val="1537905211"/>
                    </a:ext>
                  </a:extLst>
                </a:gridCol>
                <a:gridCol w="731520">
                  <a:extLst>
                    <a:ext uri="{9D8B030D-6E8A-4147-A177-3AD203B41FA5}">
                      <a16:colId xmlns:a16="http://schemas.microsoft.com/office/drawing/2014/main" val="1916595238"/>
                    </a:ext>
                  </a:extLst>
                </a:gridCol>
              </a:tblGrid>
              <a:tr h="368155">
                <a:tc>
                  <a:txBody>
                    <a:bodyPr/>
                    <a:lstStyle/>
                    <a:p>
                      <a:r>
                        <a:rPr lang="en-US" dirty="0" err="1">
                          <a:solidFill>
                            <a:schemeClr val="tx1"/>
                          </a:solidFill>
                        </a:rPr>
                        <a:t>employeeID</a:t>
                      </a:r>
                      <a:endParaRPr lang="en-IL" dirty="0">
                        <a:solidFill>
                          <a:schemeClr val="tx1"/>
                        </a:solidFill>
                      </a:endParaRPr>
                    </a:p>
                  </a:txBody>
                  <a:tcPr/>
                </a:tc>
                <a:tc>
                  <a:txBody>
                    <a:bodyPr/>
                    <a:lstStyle/>
                    <a:p>
                      <a:r>
                        <a:rPr lang="en-US" dirty="0">
                          <a:solidFill>
                            <a:schemeClr val="tx1"/>
                          </a:solidFill>
                        </a:rPr>
                        <a:t>name</a:t>
                      </a:r>
                      <a:endParaRPr lang="en-IL" dirty="0">
                        <a:solidFill>
                          <a:schemeClr val="tx1"/>
                        </a:solidFill>
                        <a:latin typeface="Source Sans Pro" panose="020B0503030403020204" pitchFamily="34" charset="0"/>
                        <a:ea typeface="Source Sans Pro" panose="020B0503030403020204" pitchFamily="34" charset="0"/>
                      </a:endParaRPr>
                    </a:p>
                  </a:txBody>
                  <a:tcPr/>
                </a:tc>
                <a:tc>
                  <a:txBody>
                    <a:bodyPr/>
                    <a:lstStyle/>
                    <a:p>
                      <a:r>
                        <a:rPr lang="en-US" dirty="0">
                          <a:solidFill>
                            <a:schemeClr val="tx1"/>
                          </a:solidFill>
                        </a:rPr>
                        <a:t>age</a:t>
                      </a:r>
                      <a:endParaRPr lang="en-IL" dirty="0">
                        <a:solidFill>
                          <a:schemeClr val="tx1"/>
                        </a:solidFill>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677559657"/>
                  </a:ext>
                </a:extLst>
              </a:tr>
              <a:tr h="368155">
                <a:tc>
                  <a:txBody>
                    <a:bodyPr/>
                    <a:lstStyle/>
                    <a:p>
                      <a:r>
                        <a:rPr lang="en-US" dirty="0">
                          <a:solidFill>
                            <a:schemeClr val="tx1"/>
                          </a:solidFill>
                          <a:latin typeface="Source Sans Pro" panose="020B0503030403020204" pitchFamily="34" charset="0"/>
                          <a:ea typeface="Source Sans Pro" panose="020B0503030403020204" pitchFamily="34" charset="0"/>
                        </a:rPr>
                        <a:t>1001</a:t>
                      </a:r>
                      <a:endParaRPr lang="en-IL" dirty="0">
                        <a:solidFill>
                          <a:schemeClr val="tx1"/>
                        </a:solidFill>
                        <a:latin typeface="Source Sans Pro" panose="020B0503030403020204" pitchFamily="34" charset="0"/>
                        <a:ea typeface="Source Sans Pro" panose="020B0503030403020204" pitchFamily="34" charset="0"/>
                      </a:endParaRPr>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Bob</a:t>
                      </a:r>
                      <a:endParaRPr lang="en-IL" dirty="0">
                        <a:solidFill>
                          <a:schemeClr val="tx1"/>
                        </a:solidFill>
                        <a:latin typeface="Source Sans Pro" panose="020B0503030403020204" pitchFamily="34" charset="0"/>
                        <a:ea typeface="Source Sans Pro" panose="020B0503030403020204" pitchFamily="34" charset="0"/>
                      </a:endParaRPr>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23</a:t>
                      </a:r>
                      <a:endParaRPr lang="en-IL" dirty="0">
                        <a:solidFill>
                          <a:schemeClr val="tx1"/>
                        </a:solidFill>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910908650"/>
                  </a:ext>
                </a:extLst>
              </a:tr>
              <a:tr h="368155">
                <a:tc>
                  <a:txBody>
                    <a:bodyPr/>
                    <a:lstStyle/>
                    <a:p>
                      <a:r>
                        <a:rPr lang="en-US" dirty="0">
                          <a:solidFill>
                            <a:schemeClr val="tx1"/>
                          </a:solidFill>
                          <a:latin typeface="Source Sans Pro" panose="020B0503030403020204" pitchFamily="34" charset="0"/>
                          <a:ea typeface="Source Sans Pro" panose="020B0503030403020204" pitchFamily="34" charset="0"/>
                        </a:rPr>
                        <a:t>1004</a:t>
                      </a:r>
                      <a:endParaRPr lang="en-IL" dirty="0">
                        <a:solidFill>
                          <a:schemeClr val="tx1"/>
                        </a:solidFill>
                        <a:latin typeface="Source Sans Pro" panose="020B0503030403020204" pitchFamily="34" charset="0"/>
                        <a:ea typeface="Source Sans Pro" panose="020B0503030403020204" pitchFamily="34" charset="0"/>
                      </a:endParaRPr>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Alice</a:t>
                      </a:r>
                      <a:endParaRPr lang="en-IL" dirty="0">
                        <a:solidFill>
                          <a:schemeClr val="tx1"/>
                        </a:solidFill>
                        <a:latin typeface="Source Sans Pro" panose="020B0503030403020204" pitchFamily="34" charset="0"/>
                        <a:ea typeface="Source Sans Pro" panose="020B0503030403020204" pitchFamily="34" charset="0"/>
                      </a:endParaRPr>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35</a:t>
                      </a:r>
                      <a:endParaRPr lang="en-IL" dirty="0">
                        <a:solidFill>
                          <a:schemeClr val="tx1"/>
                        </a:solidFill>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393343519"/>
                  </a:ext>
                </a:extLst>
              </a:tr>
              <a:tr h="368155">
                <a:tc>
                  <a:txBody>
                    <a:bodyPr/>
                    <a:lstStyle/>
                    <a:p>
                      <a:r>
                        <a:rPr lang="en-US" dirty="0">
                          <a:solidFill>
                            <a:schemeClr val="tx1"/>
                          </a:solidFill>
                          <a:latin typeface="Source Sans Pro" panose="020B0503030403020204" pitchFamily="34" charset="0"/>
                          <a:ea typeface="Source Sans Pro" panose="020B0503030403020204" pitchFamily="34" charset="0"/>
                        </a:rPr>
                        <a:t>1002</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John</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18</a:t>
                      </a:r>
                      <a:endParaRPr lang="en-IL" dirty="0"/>
                    </a:p>
                  </a:txBody>
                  <a:tcPr/>
                </a:tc>
                <a:extLst>
                  <a:ext uri="{0D108BD9-81ED-4DB2-BD59-A6C34878D82A}">
                    <a16:rowId xmlns:a16="http://schemas.microsoft.com/office/drawing/2014/main" val="275616570"/>
                  </a:ext>
                </a:extLst>
              </a:tr>
              <a:tr h="368155">
                <a:tc>
                  <a:txBody>
                    <a:bodyPr/>
                    <a:lstStyle/>
                    <a:p>
                      <a:r>
                        <a:rPr lang="en-US" dirty="0">
                          <a:solidFill>
                            <a:schemeClr val="tx1"/>
                          </a:solidFill>
                          <a:latin typeface="Source Sans Pro" panose="020B0503030403020204" pitchFamily="34" charset="0"/>
                          <a:ea typeface="Source Sans Pro" panose="020B0503030403020204" pitchFamily="34" charset="0"/>
                        </a:rPr>
                        <a:t>1017</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Amir</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45</a:t>
                      </a:r>
                      <a:endParaRPr lang="en-IL" dirty="0"/>
                    </a:p>
                  </a:txBody>
                  <a:tcPr/>
                </a:tc>
                <a:extLst>
                  <a:ext uri="{0D108BD9-81ED-4DB2-BD59-A6C34878D82A}">
                    <a16:rowId xmlns:a16="http://schemas.microsoft.com/office/drawing/2014/main" val="2230138108"/>
                  </a:ext>
                </a:extLst>
              </a:tr>
              <a:tr h="3681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latin typeface="Source Sans Pro" panose="020B0503030403020204" pitchFamily="34" charset="0"/>
                          <a:ea typeface="Source Sans Pro" panose="020B0503030403020204" pitchFamily="34" charset="0"/>
                        </a:rPr>
                        <a:t>1008</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Sarah</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36</a:t>
                      </a:r>
                      <a:endParaRPr lang="en-IL" dirty="0"/>
                    </a:p>
                  </a:txBody>
                  <a:tcPr/>
                </a:tc>
                <a:extLst>
                  <a:ext uri="{0D108BD9-81ED-4DB2-BD59-A6C34878D82A}">
                    <a16:rowId xmlns:a16="http://schemas.microsoft.com/office/drawing/2014/main" val="4261347664"/>
                  </a:ext>
                </a:extLst>
              </a:tr>
            </a:tbl>
          </a:graphicData>
        </a:graphic>
      </p:graphicFrame>
      <p:graphicFrame>
        <p:nvGraphicFramePr>
          <p:cNvPr id="3" name="Table 3">
            <a:extLst>
              <a:ext uri="{FF2B5EF4-FFF2-40B4-BE49-F238E27FC236}">
                <a16:creationId xmlns:a16="http://schemas.microsoft.com/office/drawing/2014/main" id="{0EE14B1C-846A-FFB9-8AEF-9366F8982258}"/>
              </a:ext>
            </a:extLst>
          </p:cNvPr>
          <p:cNvGraphicFramePr>
            <a:graphicFrameLocks noGrp="1"/>
          </p:cNvGraphicFramePr>
          <p:nvPr>
            <p:extLst>
              <p:ext uri="{D42A27DB-BD31-4B8C-83A1-F6EECF244321}">
                <p14:modId xmlns:p14="http://schemas.microsoft.com/office/powerpoint/2010/main" val="1712169691"/>
              </p:ext>
            </p:extLst>
          </p:nvPr>
        </p:nvGraphicFramePr>
        <p:xfrm>
          <a:off x="5349279" y="2177149"/>
          <a:ext cx="2662271" cy="1095939"/>
        </p:xfrm>
        <a:graphic>
          <a:graphicData uri="http://schemas.openxmlformats.org/drawingml/2006/table">
            <a:tbl>
              <a:tblPr firstRow="1" bandRow="1">
                <a:tableStyleId>{69C7853C-536D-4A76-A0AE-DD22124D55A5}</a:tableStyleId>
              </a:tblPr>
              <a:tblGrid>
                <a:gridCol w="1204335">
                  <a:extLst>
                    <a:ext uri="{9D8B030D-6E8A-4147-A177-3AD203B41FA5}">
                      <a16:colId xmlns:a16="http://schemas.microsoft.com/office/drawing/2014/main" val="3751620648"/>
                    </a:ext>
                  </a:extLst>
                </a:gridCol>
                <a:gridCol w="870650">
                  <a:extLst>
                    <a:ext uri="{9D8B030D-6E8A-4147-A177-3AD203B41FA5}">
                      <a16:colId xmlns:a16="http://schemas.microsoft.com/office/drawing/2014/main" val="2869017448"/>
                    </a:ext>
                  </a:extLst>
                </a:gridCol>
                <a:gridCol w="587286">
                  <a:extLst>
                    <a:ext uri="{9D8B030D-6E8A-4147-A177-3AD203B41FA5}">
                      <a16:colId xmlns:a16="http://schemas.microsoft.com/office/drawing/2014/main" val="1776879495"/>
                    </a:ext>
                  </a:extLst>
                </a:gridCol>
              </a:tblGrid>
              <a:tr h="365313">
                <a:tc>
                  <a:txBody>
                    <a:bodyPr/>
                    <a:lstStyle/>
                    <a:p>
                      <a:r>
                        <a:rPr lang="en-US" dirty="0" err="1">
                          <a:solidFill>
                            <a:schemeClr val="tx1"/>
                          </a:solidFill>
                        </a:rPr>
                        <a:t>employeeID</a:t>
                      </a:r>
                      <a:endParaRPr lang="en-IL" dirty="0"/>
                    </a:p>
                  </a:txBody>
                  <a:tcPr/>
                </a:tc>
                <a:tc>
                  <a:txBody>
                    <a:bodyPr/>
                    <a:lstStyle/>
                    <a:p>
                      <a:r>
                        <a:rPr lang="en-US" dirty="0">
                          <a:solidFill>
                            <a:schemeClr val="tx1"/>
                          </a:solidFill>
                        </a:rPr>
                        <a:t>name</a:t>
                      </a:r>
                      <a:endParaRPr lang="en-IL" dirty="0"/>
                    </a:p>
                  </a:txBody>
                  <a:tcPr/>
                </a:tc>
                <a:tc>
                  <a:txBody>
                    <a:bodyPr/>
                    <a:lstStyle/>
                    <a:p>
                      <a:r>
                        <a:rPr lang="en-US" dirty="0">
                          <a:solidFill>
                            <a:schemeClr val="tx1"/>
                          </a:solidFill>
                        </a:rPr>
                        <a:t>age</a:t>
                      </a:r>
                      <a:endParaRPr lang="en-IL" dirty="0"/>
                    </a:p>
                  </a:txBody>
                  <a:tcPr/>
                </a:tc>
                <a:extLst>
                  <a:ext uri="{0D108BD9-81ED-4DB2-BD59-A6C34878D82A}">
                    <a16:rowId xmlns:a16="http://schemas.microsoft.com/office/drawing/2014/main" val="3952956636"/>
                  </a:ext>
                </a:extLst>
              </a:tr>
              <a:tr h="365313">
                <a:tc>
                  <a:txBody>
                    <a:bodyPr/>
                    <a:lstStyle/>
                    <a:p>
                      <a:r>
                        <a:rPr lang="en-US" dirty="0">
                          <a:solidFill>
                            <a:schemeClr val="tx1"/>
                          </a:solidFill>
                          <a:latin typeface="Source Sans Pro" panose="020B0503030403020204" pitchFamily="34" charset="0"/>
                          <a:ea typeface="Source Sans Pro" panose="020B0503030403020204" pitchFamily="34" charset="0"/>
                        </a:rPr>
                        <a:t>1020</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David</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54</a:t>
                      </a:r>
                      <a:endParaRPr lang="en-IL" dirty="0"/>
                    </a:p>
                  </a:txBody>
                  <a:tcPr/>
                </a:tc>
                <a:extLst>
                  <a:ext uri="{0D108BD9-81ED-4DB2-BD59-A6C34878D82A}">
                    <a16:rowId xmlns:a16="http://schemas.microsoft.com/office/drawing/2014/main" val="1772393285"/>
                  </a:ext>
                </a:extLst>
              </a:tr>
              <a:tr h="365313">
                <a:tc>
                  <a:txBody>
                    <a:bodyPr/>
                    <a:lstStyle/>
                    <a:p>
                      <a:r>
                        <a:rPr lang="en-US" dirty="0">
                          <a:solidFill>
                            <a:schemeClr val="tx1"/>
                          </a:solidFill>
                          <a:latin typeface="Source Sans Pro" panose="020B0503030403020204" pitchFamily="34" charset="0"/>
                          <a:ea typeface="Source Sans Pro" panose="020B0503030403020204" pitchFamily="34" charset="0"/>
                        </a:rPr>
                        <a:t>1005</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Alex</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29</a:t>
                      </a:r>
                      <a:endParaRPr lang="en-IL" dirty="0"/>
                    </a:p>
                  </a:txBody>
                  <a:tcPr/>
                </a:tc>
                <a:extLst>
                  <a:ext uri="{0D108BD9-81ED-4DB2-BD59-A6C34878D82A}">
                    <a16:rowId xmlns:a16="http://schemas.microsoft.com/office/drawing/2014/main" val="1429717802"/>
                  </a:ext>
                </a:extLst>
              </a:tr>
            </a:tbl>
          </a:graphicData>
        </a:graphic>
      </p:graphicFrame>
      <p:sp>
        <p:nvSpPr>
          <p:cNvPr id="4" name="TextBox 3">
            <a:extLst>
              <a:ext uri="{FF2B5EF4-FFF2-40B4-BE49-F238E27FC236}">
                <a16:creationId xmlns:a16="http://schemas.microsoft.com/office/drawing/2014/main" id="{C2A8A2D8-5B3D-17DF-8F35-9AE9FE5D71FB}"/>
              </a:ext>
            </a:extLst>
          </p:cNvPr>
          <p:cNvSpPr txBox="1"/>
          <p:nvPr/>
        </p:nvSpPr>
        <p:spPr>
          <a:xfrm>
            <a:off x="962516" y="1695142"/>
            <a:ext cx="1860464" cy="307777"/>
          </a:xfrm>
          <a:prstGeom prst="rect">
            <a:avLst/>
          </a:prstGeom>
          <a:noFill/>
        </p:spPr>
        <p:txBody>
          <a:bodyPr wrap="square" rtlCol="0">
            <a:spAutoFit/>
          </a:bodyPr>
          <a:lstStyle/>
          <a:p>
            <a:r>
              <a:rPr lang="en-US" dirty="0" err="1">
                <a:solidFill>
                  <a:schemeClr val="bg1"/>
                </a:solidFill>
                <a:latin typeface="Source Sans Pro" panose="020B0503030403020204" pitchFamily="34" charset="0"/>
                <a:ea typeface="Source Sans Pro" panose="020B0503030403020204" pitchFamily="34" charset="0"/>
              </a:rPr>
              <a:t>Table_A</a:t>
            </a:r>
            <a:r>
              <a:rPr lang="en-US" dirty="0">
                <a:solidFill>
                  <a:schemeClr val="bg1"/>
                </a:solidFill>
                <a:latin typeface="Source Sans Pro" panose="020B0503030403020204" pitchFamily="34" charset="0"/>
                <a:ea typeface="Source Sans Pro" panose="020B0503030403020204" pitchFamily="34" charset="0"/>
              </a:rPr>
              <a:t>:</a:t>
            </a:r>
            <a:endParaRPr lang="en-IL" dirty="0">
              <a:solidFill>
                <a:schemeClr val="bg1"/>
              </a:solidFill>
              <a:latin typeface="Source Sans Pro" panose="020B0503030403020204" pitchFamily="34" charset="0"/>
              <a:ea typeface="Source Sans Pro" panose="020B0503030403020204" pitchFamily="34" charset="0"/>
            </a:endParaRPr>
          </a:p>
        </p:txBody>
      </p:sp>
      <p:sp>
        <p:nvSpPr>
          <p:cNvPr id="5" name="TextBox 4">
            <a:extLst>
              <a:ext uri="{FF2B5EF4-FFF2-40B4-BE49-F238E27FC236}">
                <a16:creationId xmlns:a16="http://schemas.microsoft.com/office/drawing/2014/main" id="{836E74BF-59B5-468E-80B9-A573008CDD86}"/>
              </a:ext>
            </a:extLst>
          </p:cNvPr>
          <p:cNvSpPr txBox="1"/>
          <p:nvPr/>
        </p:nvSpPr>
        <p:spPr>
          <a:xfrm>
            <a:off x="5349279" y="1695142"/>
            <a:ext cx="1860464" cy="307777"/>
          </a:xfrm>
          <a:prstGeom prst="rect">
            <a:avLst/>
          </a:prstGeom>
          <a:noFill/>
        </p:spPr>
        <p:txBody>
          <a:bodyPr wrap="square" rtlCol="0">
            <a:spAutoFit/>
          </a:bodyPr>
          <a:lstStyle/>
          <a:p>
            <a:r>
              <a:rPr lang="en-US" dirty="0" err="1">
                <a:solidFill>
                  <a:schemeClr val="bg1"/>
                </a:solidFill>
                <a:latin typeface="Source Sans Pro" panose="020B0503030403020204" pitchFamily="34" charset="0"/>
                <a:ea typeface="Source Sans Pro" panose="020B0503030403020204" pitchFamily="34" charset="0"/>
              </a:rPr>
              <a:t>Table_B</a:t>
            </a:r>
            <a:r>
              <a:rPr lang="en-US" dirty="0">
                <a:solidFill>
                  <a:schemeClr val="bg1"/>
                </a:solidFill>
                <a:latin typeface="Source Sans Pro" panose="020B0503030403020204" pitchFamily="34" charset="0"/>
                <a:ea typeface="Source Sans Pro" panose="020B0503030403020204" pitchFamily="34" charset="0"/>
              </a:rPr>
              <a:t>:</a:t>
            </a:r>
            <a:endParaRPr lang="en-IL"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2758554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4407110"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 - </a:t>
            </a:r>
            <a:r>
              <a:rPr lang="en-US" sz="2000" b="0" dirty="0">
                <a:solidFill>
                  <a:schemeClr val="bg1"/>
                </a:solidFill>
                <a:latin typeface="Play" panose="020B0604020202020204" charset="0"/>
              </a:rPr>
              <a:t>Union-based SQLi</a:t>
            </a:r>
          </a:p>
        </p:txBody>
      </p:sp>
      <p:graphicFrame>
        <p:nvGraphicFramePr>
          <p:cNvPr id="2" name="Table 2">
            <a:extLst>
              <a:ext uri="{FF2B5EF4-FFF2-40B4-BE49-F238E27FC236}">
                <a16:creationId xmlns:a16="http://schemas.microsoft.com/office/drawing/2014/main" id="{C2BF6F9E-F04E-2B35-4698-FDD4B4F5C645}"/>
              </a:ext>
            </a:extLst>
          </p:cNvPr>
          <p:cNvGraphicFramePr>
            <a:graphicFrameLocks noGrp="1"/>
          </p:cNvGraphicFramePr>
          <p:nvPr/>
        </p:nvGraphicFramePr>
        <p:xfrm>
          <a:off x="4426194" y="1105756"/>
          <a:ext cx="2782969" cy="2931988"/>
        </p:xfrm>
        <a:graphic>
          <a:graphicData uri="http://schemas.openxmlformats.org/drawingml/2006/table">
            <a:tbl>
              <a:tblPr firstRow="1" bandRow="1">
                <a:tableStyleId>{69C7853C-536D-4A76-A0AE-DD22124D55A5}</a:tableStyleId>
              </a:tblPr>
              <a:tblGrid>
                <a:gridCol w="1198575">
                  <a:extLst>
                    <a:ext uri="{9D8B030D-6E8A-4147-A177-3AD203B41FA5}">
                      <a16:colId xmlns:a16="http://schemas.microsoft.com/office/drawing/2014/main" val="3671755612"/>
                    </a:ext>
                  </a:extLst>
                </a:gridCol>
                <a:gridCol w="852874">
                  <a:extLst>
                    <a:ext uri="{9D8B030D-6E8A-4147-A177-3AD203B41FA5}">
                      <a16:colId xmlns:a16="http://schemas.microsoft.com/office/drawing/2014/main" val="1537905211"/>
                    </a:ext>
                  </a:extLst>
                </a:gridCol>
                <a:gridCol w="731520">
                  <a:extLst>
                    <a:ext uri="{9D8B030D-6E8A-4147-A177-3AD203B41FA5}">
                      <a16:colId xmlns:a16="http://schemas.microsoft.com/office/drawing/2014/main" val="1916595238"/>
                    </a:ext>
                  </a:extLst>
                </a:gridCol>
              </a:tblGrid>
              <a:tr h="354903">
                <a:tc>
                  <a:txBody>
                    <a:bodyPr/>
                    <a:lstStyle/>
                    <a:p>
                      <a:r>
                        <a:rPr lang="en-US" dirty="0" err="1">
                          <a:solidFill>
                            <a:schemeClr val="tx1"/>
                          </a:solidFill>
                        </a:rPr>
                        <a:t>employeeID</a:t>
                      </a:r>
                      <a:endParaRPr lang="en-IL" dirty="0">
                        <a:solidFill>
                          <a:schemeClr val="tx1"/>
                        </a:solidFill>
                      </a:endParaRPr>
                    </a:p>
                  </a:txBody>
                  <a:tcPr/>
                </a:tc>
                <a:tc>
                  <a:txBody>
                    <a:bodyPr/>
                    <a:lstStyle/>
                    <a:p>
                      <a:r>
                        <a:rPr lang="en-US" dirty="0">
                          <a:solidFill>
                            <a:schemeClr val="tx1"/>
                          </a:solidFill>
                        </a:rPr>
                        <a:t>name</a:t>
                      </a:r>
                      <a:endParaRPr lang="en-IL" dirty="0">
                        <a:solidFill>
                          <a:schemeClr val="tx1"/>
                        </a:solidFill>
                        <a:latin typeface="Source Sans Pro" panose="020B0503030403020204" pitchFamily="34" charset="0"/>
                        <a:ea typeface="Source Sans Pro" panose="020B0503030403020204" pitchFamily="34" charset="0"/>
                      </a:endParaRPr>
                    </a:p>
                  </a:txBody>
                  <a:tcPr/>
                </a:tc>
                <a:tc>
                  <a:txBody>
                    <a:bodyPr/>
                    <a:lstStyle/>
                    <a:p>
                      <a:r>
                        <a:rPr lang="en-US" dirty="0">
                          <a:solidFill>
                            <a:schemeClr val="tx1"/>
                          </a:solidFill>
                        </a:rPr>
                        <a:t>age</a:t>
                      </a:r>
                      <a:endParaRPr lang="en-IL" dirty="0">
                        <a:solidFill>
                          <a:schemeClr val="tx1"/>
                        </a:solidFill>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677559657"/>
                  </a:ext>
                </a:extLst>
              </a:tr>
              <a:tr h="368155">
                <a:tc>
                  <a:txBody>
                    <a:bodyPr/>
                    <a:lstStyle/>
                    <a:p>
                      <a:r>
                        <a:rPr lang="en-US" dirty="0">
                          <a:solidFill>
                            <a:schemeClr val="tx1"/>
                          </a:solidFill>
                          <a:latin typeface="Source Sans Pro" panose="020B0503030403020204" pitchFamily="34" charset="0"/>
                          <a:ea typeface="Source Sans Pro" panose="020B0503030403020204" pitchFamily="34" charset="0"/>
                        </a:rPr>
                        <a:t>1001</a:t>
                      </a:r>
                      <a:endParaRPr lang="en-IL" dirty="0">
                        <a:solidFill>
                          <a:schemeClr val="tx1"/>
                        </a:solidFill>
                        <a:latin typeface="Source Sans Pro" panose="020B0503030403020204" pitchFamily="34" charset="0"/>
                        <a:ea typeface="Source Sans Pro" panose="020B0503030403020204" pitchFamily="34" charset="0"/>
                      </a:endParaRPr>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Bob</a:t>
                      </a:r>
                      <a:endParaRPr lang="en-IL" dirty="0">
                        <a:solidFill>
                          <a:schemeClr val="tx1"/>
                        </a:solidFill>
                        <a:latin typeface="Source Sans Pro" panose="020B0503030403020204" pitchFamily="34" charset="0"/>
                        <a:ea typeface="Source Sans Pro" panose="020B0503030403020204" pitchFamily="34" charset="0"/>
                      </a:endParaRPr>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23</a:t>
                      </a:r>
                      <a:endParaRPr lang="en-IL" dirty="0">
                        <a:solidFill>
                          <a:schemeClr val="tx1"/>
                        </a:solidFill>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910908650"/>
                  </a:ext>
                </a:extLst>
              </a:tr>
              <a:tr h="368155">
                <a:tc>
                  <a:txBody>
                    <a:bodyPr/>
                    <a:lstStyle/>
                    <a:p>
                      <a:r>
                        <a:rPr lang="en-US" dirty="0">
                          <a:solidFill>
                            <a:schemeClr val="tx1"/>
                          </a:solidFill>
                          <a:latin typeface="Source Sans Pro" panose="020B0503030403020204" pitchFamily="34" charset="0"/>
                          <a:ea typeface="Source Sans Pro" panose="020B0503030403020204" pitchFamily="34" charset="0"/>
                        </a:rPr>
                        <a:t>1004</a:t>
                      </a:r>
                      <a:endParaRPr lang="en-IL" dirty="0">
                        <a:solidFill>
                          <a:schemeClr val="tx1"/>
                        </a:solidFill>
                        <a:latin typeface="Source Sans Pro" panose="020B0503030403020204" pitchFamily="34" charset="0"/>
                        <a:ea typeface="Source Sans Pro" panose="020B0503030403020204" pitchFamily="34" charset="0"/>
                      </a:endParaRPr>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Alice</a:t>
                      </a:r>
                      <a:endParaRPr lang="en-IL" dirty="0">
                        <a:solidFill>
                          <a:schemeClr val="tx1"/>
                        </a:solidFill>
                        <a:latin typeface="Source Sans Pro" panose="020B0503030403020204" pitchFamily="34" charset="0"/>
                        <a:ea typeface="Source Sans Pro" panose="020B0503030403020204" pitchFamily="34" charset="0"/>
                      </a:endParaRPr>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35</a:t>
                      </a:r>
                      <a:endParaRPr lang="en-IL" dirty="0">
                        <a:solidFill>
                          <a:schemeClr val="tx1"/>
                        </a:solidFill>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393343519"/>
                  </a:ext>
                </a:extLst>
              </a:tr>
              <a:tr h="368155">
                <a:tc>
                  <a:txBody>
                    <a:bodyPr/>
                    <a:lstStyle/>
                    <a:p>
                      <a:r>
                        <a:rPr lang="en-US" dirty="0">
                          <a:solidFill>
                            <a:schemeClr val="tx1"/>
                          </a:solidFill>
                          <a:latin typeface="Source Sans Pro" panose="020B0503030403020204" pitchFamily="34" charset="0"/>
                          <a:ea typeface="Source Sans Pro" panose="020B0503030403020204" pitchFamily="34" charset="0"/>
                        </a:rPr>
                        <a:t>1002</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John</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18</a:t>
                      </a:r>
                      <a:endParaRPr lang="en-IL" dirty="0"/>
                    </a:p>
                  </a:txBody>
                  <a:tcPr/>
                </a:tc>
                <a:extLst>
                  <a:ext uri="{0D108BD9-81ED-4DB2-BD59-A6C34878D82A}">
                    <a16:rowId xmlns:a16="http://schemas.microsoft.com/office/drawing/2014/main" val="275616570"/>
                  </a:ext>
                </a:extLst>
              </a:tr>
              <a:tr h="368155">
                <a:tc>
                  <a:txBody>
                    <a:bodyPr/>
                    <a:lstStyle/>
                    <a:p>
                      <a:r>
                        <a:rPr lang="en-US" dirty="0">
                          <a:solidFill>
                            <a:schemeClr val="tx1"/>
                          </a:solidFill>
                          <a:latin typeface="Source Sans Pro" panose="020B0503030403020204" pitchFamily="34" charset="0"/>
                          <a:ea typeface="Source Sans Pro" panose="020B0503030403020204" pitchFamily="34" charset="0"/>
                        </a:rPr>
                        <a:t>1017</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Amir</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45</a:t>
                      </a:r>
                      <a:endParaRPr lang="en-IL" dirty="0"/>
                    </a:p>
                  </a:txBody>
                  <a:tcPr/>
                </a:tc>
                <a:extLst>
                  <a:ext uri="{0D108BD9-81ED-4DB2-BD59-A6C34878D82A}">
                    <a16:rowId xmlns:a16="http://schemas.microsoft.com/office/drawing/2014/main" val="2230138108"/>
                  </a:ext>
                </a:extLst>
              </a:tr>
              <a:tr h="36815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latin typeface="Source Sans Pro" panose="020B0503030403020204" pitchFamily="34" charset="0"/>
                          <a:ea typeface="Source Sans Pro" panose="020B0503030403020204" pitchFamily="34" charset="0"/>
                        </a:rPr>
                        <a:t>1008</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Sarah</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36</a:t>
                      </a:r>
                      <a:endParaRPr lang="en-IL" dirty="0"/>
                    </a:p>
                  </a:txBody>
                  <a:tcPr/>
                </a:tc>
                <a:extLst>
                  <a:ext uri="{0D108BD9-81ED-4DB2-BD59-A6C34878D82A}">
                    <a16:rowId xmlns:a16="http://schemas.microsoft.com/office/drawing/2014/main" val="4261347664"/>
                  </a:ext>
                </a:extLst>
              </a:tr>
              <a:tr h="368155">
                <a:tc>
                  <a:txBody>
                    <a:bodyPr/>
                    <a:lstStyle/>
                    <a:p>
                      <a:r>
                        <a:rPr lang="en-US" dirty="0">
                          <a:solidFill>
                            <a:schemeClr val="tx1"/>
                          </a:solidFill>
                          <a:latin typeface="Source Sans Pro" panose="020B0503030403020204" pitchFamily="34" charset="0"/>
                          <a:ea typeface="Source Sans Pro" panose="020B0503030403020204" pitchFamily="34" charset="0"/>
                        </a:rPr>
                        <a:t>1020</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David</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54</a:t>
                      </a:r>
                      <a:endParaRPr lang="en-IL" dirty="0"/>
                    </a:p>
                  </a:txBody>
                  <a:tcPr/>
                </a:tc>
                <a:extLst>
                  <a:ext uri="{0D108BD9-81ED-4DB2-BD59-A6C34878D82A}">
                    <a16:rowId xmlns:a16="http://schemas.microsoft.com/office/drawing/2014/main" val="3475030403"/>
                  </a:ext>
                </a:extLst>
              </a:tr>
              <a:tr h="368155">
                <a:tc>
                  <a:txBody>
                    <a:bodyPr/>
                    <a:lstStyle/>
                    <a:p>
                      <a:r>
                        <a:rPr lang="en-US" dirty="0">
                          <a:solidFill>
                            <a:schemeClr val="tx1"/>
                          </a:solidFill>
                          <a:latin typeface="Source Sans Pro" panose="020B0503030403020204" pitchFamily="34" charset="0"/>
                          <a:ea typeface="Source Sans Pro" panose="020B0503030403020204" pitchFamily="34" charset="0"/>
                        </a:rPr>
                        <a:t>1005</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Alex</a:t>
                      </a:r>
                      <a:endParaRPr lang="en-IL" dirty="0"/>
                    </a:p>
                  </a:txBody>
                  <a:tcPr/>
                </a:tc>
                <a:tc>
                  <a:txBody>
                    <a:bodyPr/>
                    <a:lstStyle/>
                    <a:p>
                      <a:r>
                        <a:rPr lang="en-US" dirty="0">
                          <a:solidFill>
                            <a:schemeClr val="tx1"/>
                          </a:solidFill>
                          <a:latin typeface="Source Sans Pro" panose="020B0503030403020204" pitchFamily="34" charset="0"/>
                          <a:ea typeface="Source Sans Pro" panose="020B0503030403020204" pitchFamily="34" charset="0"/>
                        </a:rPr>
                        <a:t>29</a:t>
                      </a:r>
                      <a:endParaRPr lang="en-IL" dirty="0"/>
                    </a:p>
                  </a:txBody>
                  <a:tcPr/>
                </a:tc>
                <a:extLst>
                  <a:ext uri="{0D108BD9-81ED-4DB2-BD59-A6C34878D82A}">
                    <a16:rowId xmlns:a16="http://schemas.microsoft.com/office/drawing/2014/main" val="2880958133"/>
                  </a:ext>
                </a:extLst>
              </a:tr>
            </a:tbl>
          </a:graphicData>
        </a:graphic>
      </p:graphicFrame>
      <p:sp>
        <p:nvSpPr>
          <p:cNvPr id="7" name="TextBox 6">
            <a:extLst>
              <a:ext uri="{FF2B5EF4-FFF2-40B4-BE49-F238E27FC236}">
                <a16:creationId xmlns:a16="http://schemas.microsoft.com/office/drawing/2014/main" id="{C19F5E81-B738-7712-23DC-3BD0D1C201F8}"/>
              </a:ext>
            </a:extLst>
          </p:cNvPr>
          <p:cNvSpPr txBox="1"/>
          <p:nvPr/>
        </p:nvSpPr>
        <p:spPr>
          <a:xfrm>
            <a:off x="797333" y="1833086"/>
            <a:ext cx="3394914" cy="1477328"/>
          </a:xfrm>
          <a:prstGeom prst="rect">
            <a:avLst/>
          </a:prstGeom>
          <a:noFill/>
        </p:spPr>
        <p:txBody>
          <a:bodyPr wrap="square" rtlCol="0">
            <a:spAutoFit/>
          </a:bodyPr>
          <a:lstStyle/>
          <a:p>
            <a:r>
              <a:rPr lang="en-US" sz="1800" dirty="0">
                <a:solidFill>
                  <a:schemeClr val="bg1"/>
                </a:solidFill>
                <a:latin typeface="Source Sans Pro" panose="020B0503030403020204" pitchFamily="34" charset="0"/>
                <a:ea typeface="Source Sans Pro" panose="020B0503030403020204" pitchFamily="34" charset="0"/>
              </a:rPr>
              <a:t>SELECT </a:t>
            </a:r>
            <a:r>
              <a:rPr lang="en-US" sz="1800" dirty="0" err="1">
                <a:solidFill>
                  <a:schemeClr val="bg1"/>
                </a:solidFill>
                <a:latin typeface="Source Sans Pro" panose="020B0503030403020204" pitchFamily="34" charset="0"/>
                <a:ea typeface="Source Sans Pro" panose="020B0503030403020204" pitchFamily="34" charset="0"/>
              </a:rPr>
              <a:t>employeeID</a:t>
            </a:r>
            <a:r>
              <a:rPr lang="en-US" sz="1800" dirty="0">
                <a:solidFill>
                  <a:schemeClr val="bg1"/>
                </a:solidFill>
                <a:latin typeface="Source Sans Pro" panose="020B0503030403020204" pitchFamily="34" charset="0"/>
                <a:ea typeface="Source Sans Pro" panose="020B0503030403020204" pitchFamily="34" charset="0"/>
              </a:rPr>
              <a:t>, name, age</a:t>
            </a:r>
          </a:p>
          <a:p>
            <a:r>
              <a:rPr lang="en-US" sz="1800" dirty="0">
                <a:solidFill>
                  <a:schemeClr val="bg1"/>
                </a:solidFill>
                <a:latin typeface="Source Sans Pro" panose="020B0503030403020204" pitchFamily="34" charset="0"/>
                <a:ea typeface="Source Sans Pro" panose="020B0503030403020204" pitchFamily="34" charset="0"/>
              </a:rPr>
              <a:t>FROM </a:t>
            </a:r>
            <a:r>
              <a:rPr lang="en-US" sz="1800" dirty="0" err="1">
                <a:solidFill>
                  <a:schemeClr val="bg1"/>
                </a:solidFill>
                <a:latin typeface="Source Sans Pro" panose="020B0503030403020204" pitchFamily="34" charset="0"/>
                <a:ea typeface="Source Sans Pro" panose="020B0503030403020204" pitchFamily="34" charset="0"/>
              </a:rPr>
              <a:t>Table_A</a:t>
            </a:r>
            <a:endParaRPr lang="en-US" sz="1800" dirty="0">
              <a:solidFill>
                <a:schemeClr val="bg1"/>
              </a:solidFill>
              <a:latin typeface="Source Sans Pro" panose="020B0503030403020204" pitchFamily="34" charset="0"/>
              <a:ea typeface="Source Sans Pro" panose="020B0503030403020204" pitchFamily="34" charset="0"/>
            </a:endParaRPr>
          </a:p>
          <a:p>
            <a:r>
              <a:rPr lang="en-US" sz="1800" b="1" dirty="0">
                <a:solidFill>
                  <a:schemeClr val="bg1"/>
                </a:solidFill>
                <a:latin typeface="Source Sans Pro" panose="020B0503030403020204" pitchFamily="34" charset="0"/>
                <a:ea typeface="Source Sans Pro" panose="020B0503030403020204" pitchFamily="34" charset="0"/>
              </a:rPr>
              <a:t>UNION</a:t>
            </a:r>
            <a:r>
              <a:rPr lang="en-US" sz="1800" dirty="0">
                <a:solidFill>
                  <a:schemeClr val="bg1"/>
                </a:solidFill>
                <a:latin typeface="Source Sans Pro" panose="020B0503030403020204" pitchFamily="34" charset="0"/>
                <a:ea typeface="Source Sans Pro" panose="020B0503030403020204" pitchFamily="34" charset="0"/>
              </a:rPr>
              <a:t> </a:t>
            </a:r>
          </a:p>
          <a:p>
            <a:r>
              <a:rPr lang="en-US" sz="1800" dirty="0">
                <a:solidFill>
                  <a:schemeClr val="bg1"/>
                </a:solidFill>
                <a:latin typeface="Source Sans Pro" panose="020B0503030403020204" pitchFamily="34" charset="0"/>
                <a:ea typeface="Source Sans Pro" panose="020B0503030403020204" pitchFamily="34" charset="0"/>
              </a:rPr>
              <a:t>SELECT </a:t>
            </a:r>
            <a:r>
              <a:rPr lang="en-US" sz="1800" dirty="0" err="1">
                <a:solidFill>
                  <a:schemeClr val="bg1"/>
                </a:solidFill>
                <a:latin typeface="Source Sans Pro" panose="020B0503030403020204" pitchFamily="34" charset="0"/>
                <a:ea typeface="Source Sans Pro" panose="020B0503030403020204" pitchFamily="34" charset="0"/>
              </a:rPr>
              <a:t>employeeID</a:t>
            </a:r>
            <a:r>
              <a:rPr lang="en-US" sz="1800" dirty="0">
                <a:solidFill>
                  <a:schemeClr val="bg1"/>
                </a:solidFill>
                <a:latin typeface="Source Sans Pro" panose="020B0503030403020204" pitchFamily="34" charset="0"/>
                <a:ea typeface="Source Sans Pro" panose="020B0503030403020204" pitchFamily="34" charset="0"/>
              </a:rPr>
              <a:t>, name, age</a:t>
            </a:r>
          </a:p>
          <a:p>
            <a:r>
              <a:rPr lang="en-US" sz="1800" dirty="0">
                <a:solidFill>
                  <a:schemeClr val="bg1"/>
                </a:solidFill>
                <a:latin typeface="Source Sans Pro" panose="020B0503030403020204" pitchFamily="34" charset="0"/>
                <a:ea typeface="Source Sans Pro" panose="020B0503030403020204" pitchFamily="34" charset="0"/>
              </a:rPr>
              <a:t>FROM </a:t>
            </a:r>
            <a:r>
              <a:rPr lang="en-US" sz="1800" dirty="0" err="1">
                <a:solidFill>
                  <a:schemeClr val="bg1"/>
                </a:solidFill>
                <a:latin typeface="Source Sans Pro" panose="020B0503030403020204" pitchFamily="34" charset="0"/>
                <a:ea typeface="Source Sans Pro" panose="020B0503030403020204" pitchFamily="34" charset="0"/>
              </a:rPr>
              <a:t>Table_B</a:t>
            </a:r>
            <a:endParaRPr lang="en-US" sz="1800" dirty="0">
              <a:solidFill>
                <a:schemeClr val="bg1"/>
              </a:solidFill>
              <a:latin typeface="Source Sans Pro" panose="020B0503030403020204" pitchFamily="34" charset="0"/>
              <a:ea typeface="Source Sans Pro" panose="020B0503030403020204" pitchFamily="34" charset="0"/>
            </a:endParaRPr>
          </a:p>
        </p:txBody>
      </p:sp>
      <p:sp>
        <p:nvSpPr>
          <p:cNvPr id="8" name="Right Brace 7">
            <a:extLst>
              <a:ext uri="{FF2B5EF4-FFF2-40B4-BE49-F238E27FC236}">
                <a16:creationId xmlns:a16="http://schemas.microsoft.com/office/drawing/2014/main" id="{B24BA52F-FE23-F0A9-F899-6123650E5086}"/>
              </a:ext>
            </a:extLst>
          </p:cNvPr>
          <p:cNvSpPr/>
          <p:nvPr/>
        </p:nvSpPr>
        <p:spPr>
          <a:xfrm>
            <a:off x="7209163" y="1105756"/>
            <a:ext cx="401459" cy="2204658"/>
          </a:xfrm>
          <a:prstGeom prst="rightBrace">
            <a:avLst/>
          </a:pr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IL"/>
          </a:p>
        </p:txBody>
      </p:sp>
      <p:sp>
        <p:nvSpPr>
          <p:cNvPr id="9" name="Right Brace 8">
            <a:extLst>
              <a:ext uri="{FF2B5EF4-FFF2-40B4-BE49-F238E27FC236}">
                <a16:creationId xmlns:a16="http://schemas.microsoft.com/office/drawing/2014/main" id="{71CC3649-85A0-7022-F87D-C8EBDFB134B8}"/>
              </a:ext>
            </a:extLst>
          </p:cNvPr>
          <p:cNvSpPr/>
          <p:nvPr/>
        </p:nvSpPr>
        <p:spPr>
          <a:xfrm>
            <a:off x="7209163" y="3310414"/>
            <a:ext cx="401459" cy="727330"/>
          </a:xfrm>
          <a:prstGeom prst="rightBrace">
            <a:avLst/>
          </a:pr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IL" dirty="0"/>
          </a:p>
        </p:txBody>
      </p:sp>
      <p:sp>
        <p:nvSpPr>
          <p:cNvPr id="10" name="TextBox 9">
            <a:extLst>
              <a:ext uri="{FF2B5EF4-FFF2-40B4-BE49-F238E27FC236}">
                <a16:creationId xmlns:a16="http://schemas.microsoft.com/office/drawing/2014/main" id="{CD4D2BF4-8261-876F-5BED-DD562D8EBD7E}"/>
              </a:ext>
            </a:extLst>
          </p:cNvPr>
          <p:cNvSpPr txBox="1"/>
          <p:nvPr/>
        </p:nvSpPr>
        <p:spPr>
          <a:xfrm>
            <a:off x="7687994" y="2054196"/>
            <a:ext cx="844061" cy="307777"/>
          </a:xfrm>
          <a:prstGeom prst="rect">
            <a:avLst/>
          </a:prstGeom>
          <a:noFill/>
        </p:spPr>
        <p:txBody>
          <a:bodyPr wrap="square" rtlCol="0">
            <a:spAutoFit/>
          </a:bodyPr>
          <a:lstStyle/>
          <a:p>
            <a:r>
              <a:rPr lang="en-US" sz="1400" dirty="0" err="1">
                <a:solidFill>
                  <a:schemeClr val="bg1"/>
                </a:solidFill>
                <a:latin typeface="Source Sans Pro" panose="020B0503030403020204" pitchFamily="34" charset="0"/>
                <a:ea typeface="Source Sans Pro" panose="020B0503030403020204" pitchFamily="34" charset="0"/>
              </a:rPr>
              <a:t>Table_A</a:t>
            </a:r>
            <a:endParaRPr lang="en-IL" dirty="0"/>
          </a:p>
        </p:txBody>
      </p:sp>
      <p:sp>
        <p:nvSpPr>
          <p:cNvPr id="11" name="TextBox 10">
            <a:extLst>
              <a:ext uri="{FF2B5EF4-FFF2-40B4-BE49-F238E27FC236}">
                <a16:creationId xmlns:a16="http://schemas.microsoft.com/office/drawing/2014/main" id="{B1D32D4A-F69E-F0E2-EF43-2CBE67310622}"/>
              </a:ext>
            </a:extLst>
          </p:cNvPr>
          <p:cNvSpPr txBox="1"/>
          <p:nvPr/>
        </p:nvSpPr>
        <p:spPr>
          <a:xfrm>
            <a:off x="7687994" y="3520190"/>
            <a:ext cx="844061" cy="307777"/>
          </a:xfrm>
          <a:prstGeom prst="rect">
            <a:avLst/>
          </a:prstGeom>
          <a:noFill/>
        </p:spPr>
        <p:txBody>
          <a:bodyPr wrap="square" rtlCol="0">
            <a:spAutoFit/>
          </a:bodyPr>
          <a:lstStyle/>
          <a:p>
            <a:r>
              <a:rPr lang="en-US" sz="1400" dirty="0" err="1">
                <a:solidFill>
                  <a:schemeClr val="bg1"/>
                </a:solidFill>
                <a:latin typeface="Source Sans Pro" panose="020B0503030403020204" pitchFamily="34" charset="0"/>
                <a:ea typeface="Source Sans Pro" panose="020B0503030403020204" pitchFamily="34" charset="0"/>
              </a:rPr>
              <a:t>Table_B</a:t>
            </a:r>
            <a:endParaRPr lang="en-IL" dirty="0"/>
          </a:p>
        </p:txBody>
      </p:sp>
    </p:spTree>
    <p:extLst>
      <p:ext uri="{BB962C8B-B14F-4D97-AF65-F5344CB8AC3E}">
        <p14:creationId xmlns:p14="http://schemas.microsoft.com/office/powerpoint/2010/main" val="4080105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45" name="Picture 44">
            <a:extLst>
              <a:ext uri="{FF2B5EF4-FFF2-40B4-BE49-F238E27FC236}">
                <a16:creationId xmlns:a16="http://schemas.microsoft.com/office/drawing/2014/main" id="{3F1D4932-BBC1-B5E8-75FA-1026F49072A8}"/>
              </a:ext>
            </a:extLst>
          </p:cNvPr>
          <p:cNvPicPr>
            <a:picLocks noChangeAspect="1"/>
          </p:cNvPicPr>
          <p:nvPr/>
        </p:nvPicPr>
        <p:blipFill rotWithShape="1">
          <a:blip r:embed="rId3"/>
          <a:srcRect b="3590"/>
          <a:stretch/>
        </p:blipFill>
        <p:spPr>
          <a:xfrm>
            <a:off x="1996361" y="2145420"/>
            <a:ext cx="4621237" cy="2506133"/>
          </a:xfrm>
          <a:prstGeom prst="rect">
            <a:avLst/>
          </a:prstGeom>
        </p:spPr>
      </p:pic>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3" y="491947"/>
            <a:ext cx="4378974"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 - </a:t>
            </a:r>
            <a:r>
              <a:rPr lang="en-US" sz="2000" b="0" dirty="0">
                <a:solidFill>
                  <a:schemeClr val="bg1"/>
                </a:solidFill>
                <a:latin typeface="Play" panose="020B0604020202020204" charset="0"/>
              </a:rPr>
              <a:t>Union-based SQLi</a:t>
            </a:r>
          </a:p>
        </p:txBody>
      </p:sp>
      <p:sp>
        <p:nvSpPr>
          <p:cNvPr id="20" name="Rectangle: Rounded Corners 19">
            <a:extLst>
              <a:ext uri="{FF2B5EF4-FFF2-40B4-BE49-F238E27FC236}">
                <a16:creationId xmlns:a16="http://schemas.microsoft.com/office/drawing/2014/main" id="{90D88F49-8AA0-9213-BF3D-360C34C3B11E}"/>
              </a:ext>
            </a:extLst>
          </p:cNvPr>
          <p:cNvSpPr/>
          <p:nvPr/>
        </p:nvSpPr>
        <p:spPr>
          <a:xfrm>
            <a:off x="2257865" y="2216997"/>
            <a:ext cx="1688123" cy="10550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0" name="Rectangle: Rounded Corners 29">
            <a:extLst>
              <a:ext uri="{FF2B5EF4-FFF2-40B4-BE49-F238E27FC236}">
                <a16:creationId xmlns:a16="http://schemas.microsoft.com/office/drawing/2014/main" id="{86EDBEA2-4E3A-99D0-B44E-8FB0F15B823B}"/>
              </a:ext>
            </a:extLst>
          </p:cNvPr>
          <p:cNvSpPr/>
          <p:nvPr/>
        </p:nvSpPr>
        <p:spPr>
          <a:xfrm>
            <a:off x="972936" y="1267549"/>
            <a:ext cx="6187519" cy="41191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3" name="Straight Connector 42">
            <a:extLst>
              <a:ext uri="{FF2B5EF4-FFF2-40B4-BE49-F238E27FC236}">
                <a16:creationId xmlns:a16="http://schemas.microsoft.com/office/drawing/2014/main" id="{CF6F87DA-D656-CEE9-8A27-ACD799421495}"/>
              </a:ext>
            </a:extLst>
          </p:cNvPr>
          <p:cNvCxnSpPr>
            <a:cxnSpLocks/>
            <a:stCxn id="20" idx="0"/>
            <a:endCxn id="30" idx="2"/>
          </p:cNvCxnSpPr>
          <p:nvPr/>
        </p:nvCxnSpPr>
        <p:spPr>
          <a:xfrm flipV="1">
            <a:off x="3101927" y="1679461"/>
            <a:ext cx="964769" cy="537536"/>
          </a:xfrm>
          <a:prstGeom prst="line">
            <a:avLst/>
          </a:prstGeom>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50185A55-2473-CCF9-F3DB-BB0F8B705A2C}"/>
              </a:ext>
            </a:extLst>
          </p:cNvPr>
          <p:cNvPicPr>
            <a:picLocks noChangeAspect="1"/>
          </p:cNvPicPr>
          <p:nvPr/>
        </p:nvPicPr>
        <p:blipFill>
          <a:blip r:embed="rId4"/>
          <a:stretch>
            <a:fillRect/>
          </a:stretch>
        </p:blipFill>
        <p:spPr>
          <a:xfrm>
            <a:off x="1093751" y="1342261"/>
            <a:ext cx="5963482" cy="257211"/>
          </a:xfrm>
          <a:prstGeom prst="rect">
            <a:avLst/>
          </a:prstGeom>
        </p:spPr>
      </p:pic>
    </p:spTree>
    <p:extLst>
      <p:ext uri="{BB962C8B-B14F-4D97-AF65-F5344CB8AC3E}">
        <p14:creationId xmlns:p14="http://schemas.microsoft.com/office/powerpoint/2010/main" val="9388519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46" name="Picture 45">
            <a:extLst>
              <a:ext uri="{FF2B5EF4-FFF2-40B4-BE49-F238E27FC236}">
                <a16:creationId xmlns:a16="http://schemas.microsoft.com/office/drawing/2014/main" id="{6C05225F-D192-AC2A-B954-FA8386B851AF}"/>
              </a:ext>
            </a:extLst>
          </p:cNvPr>
          <p:cNvPicPr>
            <a:picLocks noChangeAspect="1"/>
          </p:cNvPicPr>
          <p:nvPr/>
        </p:nvPicPr>
        <p:blipFill>
          <a:blip r:embed="rId3"/>
          <a:stretch>
            <a:fillRect/>
          </a:stretch>
        </p:blipFill>
        <p:spPr>
          <a:xfrm>
            <a:off x="1058583" y="1328527"/>
            <a:ext cx="7112481" cy="244677"/>
          </a:xfrm>
          <a:prstGeom prst="rect">
            <a:avLst/>
          </a:prstGeom>
        </p:spPr>
      </p:pic>
      <p:pic>
        <p:nvPicPr>
          <p:cNvPr id="44" name="Picture 43">
            <a:extLst>
              <a:ext uri="{FF2B5EF4-FFF2-40B4-BE49-F238E27FC236}">
                <a16:creationId xmlns:a16="http://schemas.microsoft.com/office/drawing/2014/main" id="{4BA469AE-C18D-19AB-4FC9-5DE22E5CD43C}"/>
              </a:ext>
            </a:extLst>
          </p:cNvPr>
          <p:cNvPicPr>
            <a:picLocks noChangeAspect="1"/>
          </p:cNvPicPr>
          <p:nvPr/>
        </p:nvPicPr>
        <p:blipFill rotWithShape="1">
          <a:blip r:embed="rId4"/>
          <a:srcRect b="56914"/>
          <a:stretch/>
        </p:blipFill>
        <p:spPr>
          <a:xfrm>
            <a:off x="760789" y="2547467"/>
            <a:ext cx="4839286" cy="1172847"/>
          </a:xfrm>
          <a:prstGeom prst="rect">
            <a:avLst/>
          </a:prstGeom>
        </p:spPr>
      </p:pic>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4526686"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 - </a:t>
            </a:r>
            <a:r>
              <a:rPr lang="en-US" sz="2000" b="0" dirty="0">
                <a:solidFill>
                  <a:schemeClr val="bg1"/>
                </a:solidFill>
                <a:latin typeface="Play" panose="020B0604020202020204" charset="0"/>
              </a:rPr>
              <a:t>Union-based SQLi</a:t>
            </a:r>
          </a:p>
        </p:txBody>
      </p:sp>
      <p:sp>
        <p:nvSpPr>
          <p:cNvPr id="30" name="Rectangle: Rounded Corners 29">
            <a:extLst>
              <a:ext uri="{FF2B5EF4-FFF2-40B4-BE49-F238E27FC236}">
                <a16:creationId xmlns:a16="http://schemas.microsoft.com/office/drawing/2014/main" id="{86EDBEA2-4E3A-99D0-B44E-8FB0F15B823B}"/>
              </a:ext>
            </a:extLst>
          </p:cNvPr>
          <p:cNvSpPr/>
          <p:nvPr/>
        </p:nvSpPr>
        <p:spPr>
          <a:xfrm>
            <a:off x="972936" y="1267549"/>
            <a:ext cx="7249630" cy="41191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Rounded Corners 6">
            <a:extLst>
              <a:ext uri="{FF2B5EF4-FFF2-40B4-BE49-F238E27FC236}">
                <a16:creationId xmlns:a16="http://schemas.microsoft.com/office/drawing/2014/main" id="{BBAE6126-C30E-04DD-4732-7BA74ABDAAAC}"/>
              </a:ext>
            </a:extLst>
          </p:cNvPr>
          <p:cNvSpPr/>
          <p:nvPr/>
        </p:nvSpPr>
        <p:spPr>
          <a:xfrm>
            <a:off x="972936" y="2637587"/>
            <a:ext cx="2138289" cy="9154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 name="Straight Connector 8">
            <a:extLst>
              <a:ext uri="{FF2B5EF4-FFF2-40B4-BE49-F238E27FC236}">
                <a16:creationId xmlns:a16="http://schemas.microsoft.com/office/drawing/2014/main" id="{BFA169D3-31E4-19D4-5973-9FC748483DC4}"/>
              </a:ext>
            </a:extLst>
          </p:cNvPr>
          <p:cNvCxnSpPr>
            <a:stCxn id="7" idx="0"/>
            <a:endCxn id="30" idx="2"/>
          </p:cNvCxnSpPr>
          <p:nvPr/>
        </p:nvCxnSpPr>
        <p:spPr>
          <a:xfrm flipV="1">
            <a:off x="2042081" y="1679461"/>
            <a:ext cx="2555670" cy="9581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5A3B7C5-D574-EE42-0D19-C3A6A72A08AE}"/>
              </a:ext>
            </a:extLst>
          </p:cNvPr>
          <p:cNvCxnSpPr>
            <a:cxnSpLocks/>
          </p:cNvCxnSpPr>
          <p:nvPr/>
        </p:nvCxnSpPr>
        <p:spPr>
          <a:xfrm flipV="1">
            <a:off x="6506308" y="1545818"/>
            <a:ext cx="539340" cy="2900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256E0234-79FD-79E0-F8B5-156952389D17}"/>
              </a:ext>
            </a:extLst>
          </p:cNvPr>
          <p:cNvSpPr txBox="1"/>
          <p:nvPr/>
        </p:nvSpPr>
        <p:spPr>
          <a:xfrm>
            <a:off x="5793506" y="1706517"/>
            <a:ext cx="982472" cy="738664"/>
          </a:xfrm>
          <a:prstGeom prst="rect">
            <a:avLst/>
          </a:prstGeom>
          <a:noFill/>
        </p:spPr>
        <p:txBody>
          <a:bodyPr wrap="square" rtlCol="0">
            <a:spAutoFit/>
          </a:bodyPr>
          <a:lstStyle/>
          <a:p>
            <a:r>
              <a:rPr lang="en-US" dirty="0">
                <a:solidFill>
                  <a:schemeClr val="bg1"/>
                </a:solidFill>
                <a:latin typeface="Source Sans Pro" panose="020B0503030403020204" pitchFamily="34" charset="0"/>
                <a:ea typeface="Source Sans Pro" panose="020B0503030403020204" pitchFamily="34" charset="0"/>
              </a:rPr>
              <a:t>To combine  two tables</a:t>
            </a:r>
            <a:endParaRPr lang="en-IL" dirty="0"/>
          </a:p>
        </p:txBody>
      </p:sp>
      <p:cxnSp>
        <p:nvCxnSpPr>
          <p:cNvPr id="32" name="Straight Arrow Connector 31">
            <a:extLst>
              <a:ext uri="{FF2B5EF4-FFF2-40B4-BE49-F238E27FC236}">
                <a16:creationId xmlns:a16="http://schemas.microsoft.com/office/drawing/2014/main" id="{145EBE47-6FE5-10FA-7746-3C8E60511B57}"/>
              </a:ext>
            </a:extLst>
          </p:cNvPr>
          <p:cNvCxnSpPr/>
          <p:nvPr/>
        </p:nvCxnSpPr>
        <p:spPr>
          <a:xfrm flipV="1">
            <a:off x="7807569" y="1545818"/>
            <a:ext cx="0" cy="60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1BD990D1-BE64-665C-1936-2B585DFA56E4}"/>
              </a:ext>
            </a:extLst>
          </p:cNvPr>
          <p:cNvSpPr txBox="1"/>
          <p:nvPr/>
        </p:nvSpPr>
        <p:spPr>
          <a:xfrm>
            <a:off x="7400739" y="2025463"/>
            <a:ext cx="982472" cy="1169551"/>
          </a:xfrm>
          <a:prstGeom prst="rect">
            <a:avLst/>
          </a:prstGeom>
          <a:noFill/>
        </p:spPr>
        <p:txBody>
          <a:bodyPr wrap="square" rtlCol="0">
            <a:spAutoFit/>
          </a:bodyPr>
          <a:lstStyle/>
          <a:p>
            <a:r>
              <a:rPr lang="en-US" dirty="0">
                <a:solidFill>
                  <a:schemeClr val="bg1"/>
                </a:solidFill>
                <a:latin typeface="Source Sans Pro" panose="020B0503030403020204" pitchFamily="34" charset="0"/>
                <a:ea typeface="Source Sans Pro" panose="020B0503030403020204" pitchFamily="34" charset="0"/>
              </a:rPr>
              <a:t>The number of columns the table has</a:t>
            </a:r>
            <a:endParaRPr lang="en-IL" dirty="0"/>
          </a:p>
        </p:txBody>
      </p:sp>
      <p:sp>
        <p:nvSpPr>
          <p:cNvPr id="34" name="Rectangle: Rounded Corners 33">
            <a:extLst>
              <a:ext uri="{FF2B5EF4-FFF2-40B4-BE49-F238E27FC236}">
                <a16:creationId xmlns:a16="http://schemas.microsoft.com/office/drawing/2014/main" id="{CFD96F14-111E-D0EB-E2F6-DAC4CB9CDD6F}"/>
              </a:ext>
            </a:extLst>
          </p:cNvPr>
          <p:cNvSpPr/>
          <p:nvPr/>
        </p:nvSpPr>
        <p:spPr>
          <a:xfrm>
            <a:off x="1658736" y="3248453"/>
            <a:ext cx="766690" cy="31869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6" name="Straight Arrow Connector 35">
            <a:extLst>
              <a:ext uri="{FF2B5EF4-FFF2-40B4-BE49-F238E27FC236}">
                <a16:creationId xmlns:a16="http://schemas.microsoft.com/office/drawing/2014/main" id="{8A04F4CF-C3AD-68F2-F1B7-6857465AE515}"/>
              </a:ext>
            </a:extLst>
          </p:cNvPr>
          <p:cNvCxnSpPr>
            <a:stCxn id="34" idx="3"/>
          </p:cNvCxnSpPr>
          <p:nvPr/>
        </p:nvCxnSpPr>
        <p:spPr>
          <a:xfrm>
            <a:off x="2425426" y="3407802"/>
            <a:ext cx="689317" cy="580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800B8B7-BD17-C270-A6BA-34320136F0DA}"/>
              </a:ext>
            </a:extLst>
          </p:cNvPr>
          <p:cNvSpPr txBox="1"/>
          <p:nvPr/>
        </p:nvSpPr>
        <p:spPr>
          <a:xfrm>
            <a:off x="3038092" y="4092017"/>
            <a:ext cx="2844637" cy="523220"/>
          </a:xfrm>
          <a:prstGeom prst="rect">
            <a:avLst/>
          </a:prstGeom>
          <a:noFill/>
        </p:spPr>
        <p:txBody>
          <a:bodyPr wrap="square" rtlCol="0">
            <a:spAutoFit/>
          </a:bodyPr>
          <a:lstStyle/>
          <a:p>
            <a:r>
              <a:rPr lang="en-US" dirty="0">
                <a:solidFill>
                  <a:schemeClr val="bg1"/>
                </a:solidFill>
                <a:latin typeface="Source Sans Pro" panose="020B0503030403020204" pitchFamily="34" charset="0"/>
                <a:ea typeface="Source Sans Pro" panose="020B0503030403020204" pitchFamily="34" charset="0"/>
              </a:rPr>
              <a:t>We got an ERROR which means that the number of columns is incorrect</a:t>
            </a:r>
            <a:endParaRPr lang="en-IL" dirty="0"/>
          </a:p>
        </p:txBody>
      </p:sp>
    </p:spTree>
    <p:extLst>
      <p:ext uri="{BB962C8B-B14F-4D97-AF65-F5344CB8AC3E}">
        <p14:creationId xmlns:p14="http://schemas.microsoft.com/office/powerpoint/2010/main" val="386587838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a:t>
            </a:r>
            <a:r>
              <a:rPr lang="en" dirty="0">
                <a:solidFill>
                  <a:schemeClr val="tx2"/>
                </a:solidFill>
              </a:rPr>
              <a:t>SQL INJECTION</a:t>
            </a:r>
            <a:r>
              <a:rPr lang="en" dirty="0"/>
              <a:t>?</a:t>
            </a:r>
            <a:endParaRPr dirty="0"/>
          </a:p>
        </p:txBody>
      </p:sp>
      <p:sp>
        <p:nvSpPr>
          <p:cNvPr id="7" name="TextBox 6">
            <a:extLst>
              <a:ext uri="{FF2B5EF4-FFF2-40B4-BE49-F238E27FC236}">
                <a16:creationId xmlns:a16="http://schemas.microsoft.com/office/drawing/2014/main" id="{B3484C96-2DBD-922F-1B64-1F143A0ED01F}"/>
              </a:ext>
            </a:extLst>
          </p:cNvPr>
          <p:cNvSpPr txBox="1"/>
          <p:nvPr/>
        </p:nvSpPr>
        <p:spPr>
          <a:xfrm>
            <a:off x="630825" y="1461717"/>
            <a:ext cx="8246788" cy="2462213"/>
          </a:xfrm>
          <a:prstGeom prst="rect">
            <a:avLst/>
          </a:prstGeom>
          <a:noFill/>
        </p:spPr>
        <p:txBody>
          <a:bodyPr wrap="square">
            <a:spAutoFit/>
          </a:bodyPr>
          <a:lstStyle/>
          <a:p>
            <a:r>
              <a:rPr lang="en-US" dirty="0">
                <a:solidFill>
                  <a:schemeClr val="tx2"/>
                </a:solidFill>
                <a:latin typeface="Play" panose="020B0604020202020204" charset="0"/>
              </a:rPr>
              <a:t>SQL Injection </a:t>
            </a:r>
            <a:r>
              <a:rPr lang="en-US" dirty="0">
                <a:solidFill>
                  <a:schemeClr val="bg1"/>
                </a:solidFill>
                <a:latin typeface="Play" panose="020B0604020202020204" charset="0"/>
              </a:rPr>
              <a:t>– sometimes referred to simply as SQLi – is a common method used by attackers to manipulate and access database information that would otherwise not be displayed or provided to the website user.</a:t>
            </a:r>
          </a:p>
          <a:p>
            <a:endParaRPr lang="en-US" dirty="0">
              <a:latin typeface="Play" panose="020B0604020202020204" charset="0"/>
            </a:endParaRPr>
          </a:p>
          <a:p>
            <a:r>
              <a:rPr lang="en-US" dirty="0">
                <a:solidFill>
                  <a:schemeClr val="tx2"/>
                </a:solidFill>
                <a:latin typeface="Play" panose="020B0604020202020204" charset="0"/>
              </a:rPr>
              <a:t>SQL Injection </a:t>
            </a:r>
            <a:r>
              <a:rPr lang="en-US" dirty="0">
                <a:solidFill>
                  <a:schemeClr val="bg1"/>
                </a:solidFill>
                <a:latin typeface="Play" panose="020B0604020202020204" charset="0"/>
              </a:rPr>
              <a:t>can be used in a range of ways to cause serious problems. By levering SQL Injection, an attacker could bypass authentication, access, modify and delete data within a database. In some cases, SQL Injection can even be used to execute commands on the operating system, potentially allowing an attacker to escalate to more damaging attacks inside of a network that sits behind a firewall.</a:t>
            </a:r>
          </a:p>
          <a:p>
            <a:endParaRPr lang="en-US" dirty="0">
              <a:solidFill>
                <a:schemeClr val="bg1"/>
              </a:solidFill>
              <a:latin typeface="Play" panose="020B0604020202020204" charset="0"/>
            </a:endParaRPr>
          </a:p>
          <a:p>
            <a:r>
              <a:rPr lang="en-US" dirty="0">
                <a:solidFill>
                  <a:schemeClr val="tx2"/>
                </a:solidFill>
                <a:latin typeface="Play" panose="020B0604020202020204" charset="0"/>
              </a:rPr>
              <a:t>SQL Injection </a:t>
            </a:r>
            <a:r>
              <a:rPr lang="en-US" dirty="0">
                <a:solidFill>
                  <a:schemeClr val="bg1"/>
                </a:solidFill>
                <a:latin typeface="Play" panose="020B0604020202020204" charset="0"/>
              </a:rPr>
              <a:t>can be classified into two major categories – </a:t>
            </a:r>
            <a:r>
              <a:rPr lang="en-US" dirty="0">
                <a:solidFill>
                  <a:schemeClr val="tx2"/>
                </a:solidFill>
                <a:latin typeface="Play" panose="020B0604020202020204" charset="0"/>
              </a:rPr>
              <a:t>Non – Blind SQLi </a:t>
            </a:r>
            <a:r>
              <a:rPr lang="en-US" dirty="0">
                <a:solidFill>
                  <a:schemeClr val="bg1"/>
                </a:solidFill>
                <a:latin typeface="Play" panose="020B0604020202020204" charset="0"/>
              </a:rPr>
              <a:t>and</a:t>
            </a:r>
            <a:r>
              <a:rPr lang="en-US" dirty="0">
                <a:solidFill>
                  <a:schemeClr val="tx2"/>
                </a:solidFill>
                <a:latin typeface="Play" panose="020B0604020202020204" charset="0"/>
              </a:rPr>
              <a:t> Blind SQLi.</a:t>
            </a:r>
            <a:endParaRPr lang="en-IL" dirty="0">
              <a:solidFill>
                <a:schemeClr val="tx2"/>
              </a:solidFill>
              <a:latin typeface="Play" panose="020B060402020202020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22" name="Picture 21">
            <a:extLst>
              <a:ext uri="{FF2B5EF4-FFF2-40B4-BE49-F238E27FC236}">
                <a16:creationId xmlns:a16="http://schemas.microsoft.com/office/drawing/2014/main" id="{C98448A7-79C4-E4A4-0B96-806940321BBE}"/>
              </a:ext>
            </a:extLst>
          </p:cNvPr>
          <p:cNvPicPr>
            <a:picLocks noChangeAspect="1"/>
          </p:cNvPicPr>
          <p:nvPr/>
        </p:nvPicPr>
        <p:blipFill>
          <a:blip r:embed="rId3"/>
          <a:stretch>
            <a:fillRect/>
          </a:stretch>
        </p:blipFill>
        <p:spPr>
          <a:xfrm>
            <a:off x="1079684" y="1307457"/>
            <a:ext cx="7094886" cy="295620"/>
          </a:xfrm>
          <a:prstGeom prst="rect">
            <a:avLst/>
          </a:prstGeom>
        </p:spPr>
      </p:pic>
      <p:pic>
        <p:nvPicPr>
          <p:cNvPr id="18" name="Picture 17">
            <a:extLst>
              <a:ext uri="{FF2B5EF4-FFF2-40B4-BE49-F238E27FC236}">
                <a16:creationId xmlns:a16="http://schemas.microsoft.com/office/drawing/2014/main" id="{9FB0334E-9A3E-7FE5-D432-1174318985E9}"/>
              </a:ext>
            </a:extLst>
          </p:cNvPr>
          <p:cNvPicPr>
            <a:picLocks noChangeAspect="1"/>
          </p:cNvPicPr>
          <p:nvPr/>
        </p:nvPicPr>
        <p:blipFill rotWithShape="1">
          <a:blip r:embed="rId4"/>
          <a:srcRect b="4301"/>
          <a:stretch/>
        </p:blipFill>
        <p:spPr>
          <a:xfrm>
            <a:off x="751966" y="2595908"/>
            <a:ext cx="4071404" cy="2191679"/>
          </a:xfrm>
          <a:prstGeom prst="rect">
            <a:avLst/>
          </a:prstGeom>
        </p:spPr>
      </p:pic>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4491515"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 - </a:t>
            </a:r>
            <a:r>
              <a:rPr lang="en-US" sz="2000" b="0" dirty="0">
                <a:solidFill>
                  <a:schemeClr val="bg1"/>
                </a:solidFill>
                <a:latin typeface="Play" panose="020B0604020202020204" charset="0"/>
              </a:rPr>
              <a:t>Union-based SQLi</a:t>
            </a:r>
          </a:p>
        </p:txBody>
      </p:sp>
      <p:sp>
        <p:nvSpPr>
          <p:cNvPr id="30" name="Rectangle: Rounded Corners 29">
            <a:extLst>
              <a:ext uri="{FF2B5EF4-FFF2-40B4-BE49-F238E27FC236}">
                <a16:creationId xmlns:a16="http://schemas.microsoft.com/office/drawing/2014/main" id="{86EDBEA2-4E3A-99D0-B44E-8FB0F15B823B}"/>
              </a:ext>
            </a:extLst>
          </p:cNvPr>
          <p:cNvSpPr/>
          <p:nvPr/>
        </p:nvSpPr>
        <p:spPr>
          <a:xfrm>
            <a:off x="972936" y="1267549"/>
            <a:ext cx="7249630" cy="41191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Rounded Corners 6">
            <a:extLst>
              <a:ext uri="{FF2B5EF4-FFF2-40B4-BE49-F238E27FC236}">
                <a16:creationId xmlns:a16="http://schemas.microsoft.com/office/drawing/2014/main" id="{BBAE6126-C30E-04DD-4732-7BA74ABDAAAC}"/>
              </a:ext>
            </a:extLst>
          </p:cNvPr>
          <p:cNvSpPr/>
          <p:nvPr/>
        </p:nvSpPr>
        <p:spPr>
          <a:xfrm>
            <a:off x="874462" y="2666307"/>
            <a:ext cx="2138289" cy="9154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 name="Straight Connector 8">
            <a:extLst>
              <a:ext uri="{FF2B5EF4-FFF2-40B4-BE49-F238E27FC236}">
                <a16:creationId xmlns:a16="http://schemas.microsoft.com/office/drawing/2014/main" id="{BFA169D3-31E4-19D4-5973-9FC748483DC4}"/>
              </a:ext>
            </a:extLst>
          </p:cNvPr>
          <p:cNvCxnSpPr>
            <a:stCxn id="7" idx="0"/>
            <a:endCxn id="30" idx="2"/>
          </p:cNvCxnSpPr>
          <p:nvPr/>
        </p:nvCxnSpPr>
        <p:spPr>
          <a:xfrm flipV="1">
            <a:off x="1943607" y="1679461"/>
            <a:ext cx="2654144" cy="986846"/>
          </a:xfrm>
          <a:prstGeom prst="line">
            <a:avLst/>
          </a:prstGeom>
        </p:spPr>
        <p:style>
          <a:lnRef idx="2">
            <a:schemeClr val="accent1"/>
          </a:lnRef>
          <a:fillRef idx="0">
            <a:schemeClr val="accent1"/>
          </a:fillRef>
          <a:effectRef idx="1">
            <a:schemeClr val="accent1"/>
          </a:effectRef>
          <a:fontRef idx="minor">
            <a:schemeClr val="tx1"/>
          </a:fontRef>
        </p:style>
      </p:cxnSp>
      <p:sp>
        <p:nvSpPr>
          <p:cNvPr id="11" name="Right Brace 10">
            <a:extLst>
              <a:ext uri="{FF2B5EF4-FFF2-40B4-BE49-F238E27FC236}">
                <a16:creationId xmlns:a16="http://schemas.microsoft.com/office/drawing/2014/main" id="{89533D13-2965-F714-E17C-13A46152F959}"/>
              </a:ext>
            </a:extLst>
          </p:cNvPr>
          <p:cNvSpPr/>
          <p:nvPr/>
        </p:nvSpPr>
        <p:spPr>
          <a:xfrm rot="5400000">
            <a:off x="7458260" y="1486541"/>
            <a:ext cx="464236" cy="506437"/>
          </a:xfrm>
          <a:prstGeom prst="rightBrace">
            <a:avLst/>
          </a:pr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IL"/>
          </a:p>
        </p:txBody>
      </p:sp>
      <p:sp>
        <p:nvSpPr>
          <p:cNvPr id="12" name="TextBox 11">
            <a:extLst>
              <a:ext uri="{FF2B5EF4-FFF2-40B4-BE49-F238E27FC236}">
                <a16:creationId xmlns:a16="http://schemas.microsoft.com/office/drawing/2014/main" id="{132E0927-878A-C654-1755-FA28802E31BB}"/>
              </a:ext>
            </a:extLst>
          </p:cNvPr>
          <p:cNvSpPr txBox="1"/>
          <p:nvPr/>
        </p:nvSpPr>
        <p:spPr>
          <a:xfrm>
            <a:off x="7240094" y="2094696"/>
            <a:ext cx="982472" cy="954107"/>
          </a:xfrm>
          <a:prstGeom prst="rect">
            <a:avLst/>
          </a:prstGeom>
          <a:noFill/>
        </p:spPr>
        <p:txBody>
          <a:bodyPr wrap="square" rtlCol="0">
            <a:spAutoFit/>
          </a:bodyPr>
          <a:lstStyle/>
          <a:p>
            <a:r>
              <a:rPr lang="en-US" dirty="0">
                <a:solidFill>
                  <a:schemeClr val="bg1"/>
                </a:solidFill>
                <a:latin typeface="Source Sans Pro" panose="020B0503030403020204" pitchFamily="34" charset="0"/>
                <a:ea typeface="Source Sans Pro" panose="020B0503030403020204" pitchFamily="34" charset="0"/>
              </a:rPr>
              <a:t>For two columns there was no ERROR</a:t>
            </a:r>
            <a:endParaRPr lang="en-IL" dirty="0"/>
          </a:p>
        </p:txBody>
      </p:sp>
      <p:sp>
        <p:nvSpPr>
          <p:cNvPr id="13" name="Rectangle: Rounded Corners 12">
            <a:extLst>
              <a:ext uri="{FF2B5EF4-FFF2-40B4-BE49-F238E27FC236}">
                <a16:creationId xmlns:a16="http://schemas.microsoft.com/office/drawing/2014/main" id="{3DEA7885-31B1-568F-74B9-72340F48E67E}"/>
              </a:ext>
            </a:extLst>
          </p:cNvPr>
          <p:cNvSpPr/>
          <p:nvPr/>
        </p:nvSpPr>
        <p:spPr>
          <a:xfrm>
            <a:off x="2082018" y="3564670"/>
            <a:ext cx="1413804" cy="23107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 name="Straight Arrow Connector 15">
            <a:extLst>
              <a:ext uri="{FF2B5EF4-FFF2-40B4-BE49-F238E27FC236}">
                <a16:creationId xmlns:a16="http://schemas.microsoft.com/office/drawing/2014/main" id="{CE950DC3-8F09-633D-33D4-CFA1D59EDA88}"/>
              </a:ext>
            </a:extLst>
          </p:cNvPr>
          <p:cNvCxnSpPr>
            <a:cxnSpLocks/>
            <a:stCxn id="13" idx="3"/>
            <a:endCxn id="12" idx="1"/>
          </p:cNvCxnSpPr>
          <p:nvPr/>
        </p:nvCxnSpPr>
        <p:spPr>
          <a:xfrm flipV="1">
            <a:off x="3495822" y="2571750"/>
            <a:ext cx="3744272" cy="1108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49112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3" name="Picture 2">
            <a:extLst>
              <a:ext uri="{FF2B5EF4-FFF2-40B4-BE49-F238E27FC236}">
                <a16:creationId xmlns:a16="http://schemas.microsoft.com/office/drawing/2014/main" id="{511E5CCF-8572-CAB8-ABC0-1982C8E4AE6B}"/>
              </a:ext>
            </a:extLst>
          </p:cNvPr>
          <p:cNvPicPr>
            <a:picLocks noChangeAspect="1"/>
          </p:cNvPicPr>
          <p:nvPr/>
        </p:nvPicPr>
        <p:blipFill rotWithShape="1">
          <a:blip r:embed="rId3"/>
          <a:srcRect b="3590"/>
          <a:stretch/>
        </p:blipFill>
        <p:spPr>
          <a:xfrm>
            <a:off x="688126" y="2592933"/>
            <a:ext cx="4071404" cy="2207954"/>
          </a:xfrm>
          <a:prstGeom prst="rect">
            <a:avLst/>
          </a:prstGeom>
        </p:spPr>
      </p:pic>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4688464"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 - </a:t>
            </a:r>
            <a:r>
              <a:rPr lang="en-US" sz="2000" b="0" dirty="0">
                <a:solidFill>
                  <a:schemeClr val="bg1"/>
                </a:solidFill>
                <a:latin typeface="Play" panose="020B0604020202020204" charset="0"/>
              </a:rPr>
              <a:t>Union-based SQLi</a:t>
            </a:r>
          </a:p>
        </p:txBody>
      </p:sp>
      <p:sp>
        <p:nvSpPr>
          <p:cNvPr id="30" name="Rectangle: Rounded Corners 29">
            <a:extLst>
              <a:ext uri="{FF2B5EF4-FFF2-40B4-BE49-F238E27FC236}">
                <a16:creationId xmlns:a16="http://schemas.microsoft.com/office/drawing/2014/main" id="{86EDBEA2-4E3A-99D0-B44E-8FB0F15B823B}"/>
              </a:ext>
            </a:extLst>
          </p:cNvPr>
          <p:cNvSpPr/>
          <p:nvPr/>
        </p:nvSpPr>
        <p:spPr>
          <a:xfrm>
            <a:off x="604911" y="1267549"/>
            <a:ext cx="7948246" cy="41191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Rounded Corners 6">
            <a:extLst>
              <a:ext uri="{FF2B5EF4-FFF2-40B4-BE49-F238E27FC236}">
                <a16:creationId xmlns:a16="http://schemas.microsoft.com/office/drawing/2014/main" id="{BBAE6126-C30E-04DD-4732-7BA74ABDAAAC}"/>
              </a:ext>
            </a:extLst>
          </p:cNvPr>
          <p:cNvSpPr/>
          <p:nvPr/>
        </p:nvSpPr>
        <p:spPr>
          <a:xfrm>
            <a:off x="874462" y="2666307"/>
            <a:ext cx="2138289" cy="9154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 name="Straight Connector 8">
            <a:extLst>
              <a:ext uri="{FF2B5EF4-FFF2-40B4-BE49-F238E27FC236}">
                <a16:creationId xmlns:a16="http://schemas.microsoft.com/office/drawing/2014/main" id="{BFA169D3-31E4-19D4-5973-9FC748483DC4}"/>
              </a:ext>
            </a:extLst>
          </p:cNvPr>
          <p:cNvCxnSpPr>
            <a:cxnSpLocks/>
            <a:stCxn id="7" idx="0"/>
            <a:endCxn id="30" idx="2"/>
          </p:cNvCxnSpPr>
          <p:nvPr/>
        </p:nvCxnSpPr>
        <p:spPr>
          <a:xfrm flipV="1">
            <a:off x="1943607" y="1679461"/>
            <a:ext cx="2635427" cy="986846"/>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558F2431-E4F1-96E8-35AF-BEB8953C10E2}"/>
              </a:ext>
            </a:extLst>
          </p:cNvPr>
          <p:cNvPicPr>
            <a:picLocks noChangeAspect="1"/>
          </p:cNvPicPr>
          <p:nvPr/>
        </p:nvPicPr>
        <p:blipFill>
          <a:blip r:embed="rId4"/>
          <a:stretch>
            <a:fillRect/>
          </a:stretch>
        </p:blipFill>
        <p:spPr>
          <a:xfrm>
            <a:off x="654148" y="1333459"/>
            <a:ext cx="7835703" cy="278427"/>
          </a:xfrm>
          <a:prstGeom prst="rect">
            <a:avLst/>
          </a:prstGeom>
        </p:spPr>
      </p:pic>
      <p:sp>
        <p:nvSpPr>
          <p:cNvPr id="15" name="TextBox 14">
            <a:extLst>
              <a:ext uri="{FF2B5EF4-FFF2-40B4-BE49-F238E27FC236}">
                <a16:creationId xmlns:a16="http://schemas.microsoft.com/office/drawing/2014/main" id="{C0E60241-4780-D86D-8CA2-B66364D6C027}"/>
              </a:ext>
            </a:extLst>
          </p:cNvPr>
          <p:cNvSpPr txBox="1"/>
          <p:nvPr/>
        </p:nvSpPr>
        <p:spPr>
          <a:xfrm>
            <a:off x="6609552" y="1964156"/>
            <a:ext cx="1706958" cy="738664"/>
          </a:xfrm>
          <a:prstGeom prst="rect">
            <a:avLst/>
          </a:prstGeom>
          <a:noFill/>
        </p:spPr>
        <p:txBody>
          <a:bodyPr wrap="square" rtlCol="0">
            <a:spAutoFit/>
          </a:bodyPr>
          <a:lstStyle/>
          <a:p>
            <a:r>
              <a:rPr lang="en-US" dirty="0">
                <a:solidFill>
                  <a:schemeClr val="bg1"/>
                </a:solidFill>
                <a:latin typeface="Source Sans Pro" panose="020B0503030403020204" pitchFamily="34" charset="0"/>
                <a:ea typeface="Source Sans Pro" panose="020B0503030403020204" pitchFamily="34" charset="0"/>
              </a:rPr>
              <a:t>We are looking for a username and a password </a:t>
            </a:r>
            <a:endParaRPr lang="en-IL" dirty="0"/>
          </a:p>
        </p:txBody>
      </p:sp>
      <p:sp>
        <p:nvSpPr>
          <p:cNvPr id="17" name="Right Brace 16">
            <a:extLst>
              <a:ext uri="{FF2B5EF4-FFF2-40B4-BE49-F238E27FC236}">
                <a16:creationId xmlns:a16="http://schemas.microsoft.com/office/drawing/2014/main" id="{924FFBF8-3B73-3A4F-49D1-A0939CFCA18A}"/>
              </a:ext>
            </a:extLst>
          </p:cNvPr>
          <p:cNvSpPr/>
          <p:nvPr/>
        </p:nvSpPr>
        <p:spPr>
          <a:xfrm rot="5400000">
            <a:off x="7158479" y="938335"/>
            <a:ext cx="411913" cy="1617784"/>
          </a:xfrm>
          <a:prstGeom prst="rightBrace">
            <a:avLst>
              <a:gd name="adj1" fmla="val 8333"/>
              <a:gd name="adj2" fmla="val 49542"/>
            </a:avLst>
          </a:pr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106786644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4498549"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 </a:t>
            </a:r>
            <a:r>
              <a:rPr lang="en-US" sz="2000" b="0" dirty="0">
                <a:solidFill>
                  <a:schemeClr val="bg1"/>
                </a:solidFill>
                <a:latin typeface="Play" panose="020B0604020202020204" charset="0"/>
              </a:rPr>
              <a:t>Union-based SQLi</a:t>
            </a:r>
          </a:p>
        </p:txBody>
      </p:sp>
      <p:sp>
        <p:nvSpPr>
          <p:cNvPr id="30" name="Rectangle: Rounded Corners 29">
            <a:extLst>
              <a:ext uri="{FF2B5EF4-FFF2-40B4-BE49-F238E27FC236}">
                <a16:creationId xmlns:a16="http://schemas.microsoft.com/office/drawing/2014/main" id="{86EDBEA2-4E3A-99D0-B44E-8FB0F15B823B}"/>
              </a:ext>
            </a:extLst>
          </p:cNvPr>
          <p:cNvSpPr/>
          <p:nvPr/>
        </p:nvSpPr>
        <p:spPr>
          <a:xfrm>
            <a:off x="604911" y="1267549"/>
            <a:ext cx="7948246" cy="411912"/>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8" name="Picture 7">
            <a:extLst>
              <a:ext uri="{FF2B5EF4-FFF2-40B4-BE49-F238E27FC236}">
                <a16:creationId xmlns:a16="http://schemas.microsoft.com/office/drawing/2014/main" id="{558F2431-E4F1-96E8-35AF-BEB8953C10E2}"/>
              </a:ext>
            </a:extLst>
          </p:cNvPr>
          <p:cNvPicPr>
            <a:picLocks noChangeAspect="1"/>
          </p:cNvPicPr>
          <p:nvPr/>
        </p:nvPicPr>
        <p:blipFill>
          <a:blip r:embed="rId3"/>
          <a:stretch>
            <a:fillRect/>
          </a:stretch>
        </p:blipFill>
        <p:spPr>
          <a:xfrm>
            <a:off x="654148" y="1333459"/>
            <a:ext cx="7835703" cy="278427"/>
          </a:xfrm>
          <a:prstGeom prst="rect">
            <a:avLst/>
          </a:prstGeom>
        </p:spPr>
      </p:pic>
      <p:pic>
        <p:nvPicPr>
          <p:cNvPr id="4" name="Picture 3">
            <a:extLst>
              <a:ext uri="{FF2B5EF4-FFF2-40B4-BE49-F238E27FC236}">
                <a16:creationId xmlns:a16="http://schemas.microsoft.com/office/drawing/2014/main" id="{27C4A51C-FDBF-9039-89B4-C4F182BE5003}"/>
              </a:ext>
            </a:extLst>
          </p:cNvPr>
          <p:cNvPicPr>
            <a:picLocks noChangeAspect="1"/>
          </p:cNvPicPr>
          <p:nvPr/>
        </p:nvPicPr>
        <p:blipFill rotWithShape="1">
          <a:blip r:embed="rId4"/>
          <a:srcRect b="4753"/>
          <a:stretch/>
        </p:blipFill>
        <p:spPr>
          <a:xfrm>
            <a:off x="691751" y="1766774"/>
            <a:ext cx="5141740" cy="2754748"/>
          </a:xfrm>
          <a:prstGeom prst="rect">
            <a:avLst/>
          </a:prstGeom>
        </p:spPr>
      </p:pic>
      <p:sp>
        <p:nvSpPr>
          <p:cNvPr id="5" name="Rectangle: Rounded Corners 4">
            <a:extLst>
              <a:ext uri="{FF2B5EF4-FFF2-40B4-BE49-F238E27FC236}">
                <a16:creationId xmlns:a16="http://schemas.microsoft.com/office/drawing/2014/main" id="{60EC3CEA-6653-DD0F-2004-67BD990B8359}"/>
              </a:ext>
            </a:extLst>
          </p:cNvPr>
          <p:cNvSpPr/>
          <p:nvPr/>
        </p:nvSpPr>
        <p:spPr>
          <a:xfrm>
            <a:off x="1675317" y="3334042"/>
            <a:ext cx="695090" cy="18288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ectangle: Rounded Corners 5">
            <a:extLst>
              <a:ext uri="{FF2B5EF4-FFF2-40B4-BE49-F238E27FC236}">
                <a16:creationId xmlns:a16="http://schemas.microsoft.com/office/drawing/2014/main" id="{BA87A7FA-2A6C-CFCC-8240-A6FDF7827C9F}"/>
              </a:ext>
            </a:extLst>
          </p:cNvPr>
          <p:cNvSpPr/>
          <p:nvPr/>
        </p:nvSpPr>
        <p:spPr>
          <a:xfrm>
            <a:off x="1675317" y="4077285"/>
            <a:ext cx="695090" cy="33997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1" name="Picture 10">
            <a:extLst>
              <a:ext uri="{FF2B5EF4-FFF2-40B4-BE49-F238E27FC236}">
                <a16:creationId xmlns:a16="http://schemas.microsoft.com/office/drawing/2014/main" id="{DE66CA2E-57F7-7F82-C8C3-7B15167ACC2C}"/>
              </a:ext>
            </a:extLst>
          </p:cNvPr>
          <p:cNvPicPr>
            <a:picLocks noChangeAspect="1"/>
          </p:cNvPicPr>
          <p:nvPr/>
        </p:nvPicPr>
        <p:blipFill>
          <a:blip r:embed="rId5"/>
          <a:stretch>
            <a:fillRect/>
          </a:stretch>
        </p:blipFill>
        <p:spPr>
          <a:xfrm>
            <a:off x="6590475" y="2025463"/>
            <a:ext cx="1950056" cy="595087"/>
          </a:xfrm>
          <a:prstGeom prst="rect">
            <a:avLst/>
          </a:prstGeom>
        </p:spPr>
      </p:pic>
      <p:pic>
        <p:nvPicPr>
          <p:cNvPr id="13" name="Picture 12">
            <a:extLst>
              <a:ext uri="{FF2B5EF4-FFF2-40B4-BE49-F238E27FC236}">
                <a16:creationId xmlns:a16="http://schemas.microsoft.com/office/drawing/2014/main" id="{08D712C9-AAA9-80CE-FDDE-3342C9109868}"/>
              </a:ext>
            </a:extLst>
          </p:cNvPr>
          <p:cNvPicPr>
            <a:picLocks noChangeAspect="1"/>
          </p:cNvPicPr>
          <p:nvPr/>
        </p:nvPicPr>
        <p:blipFill>
          <a:blip r:embed="rId6"/>
          <a:stretch>
            <a:fillRect/>
          </a:stretch>
        </p:blipFill>
        <p:spPr>
          <a:xfrm>
            <a:off x="6590475" y="3175703"/>
            <a:ext cx="1861774" cy="1130363"/>
          </a:xfrm>
          <a:prstGeom prst="rect">
            <a:avLst/>
          </a:prstGeom>
        </p:spPr>
      </p:pic>
      <p:sp>
        <p:nvSpPr>
          <p:cNvPr id="14" name="Rectangle: Rounded Corners 13">
            <a:extLst>
              <a:ext uri="{FF2B5EF4-FFF2-40B4-BE49-F238E27FC236}">
                <a16:creationId xmlns:a16="http://schemas.microsoft.com/office/drawing/2014/main" id="{17E9DA38-33F6-02D9-2904-C8808C4FE7F1}"/>
              </a:ext>
            </a:extLst>
          </p:cNvPr>
          <p:cNvSpPr/>
          <p:nvPr/>
        </p:nvSpPr>
        <p:spPr>
          <a:xfrm>
            <a:off x="6482650" y="1929535"/>
            <a:ext cx="2165705" cy="78694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Rectangle: Rounded Corners 15">
            <a:extLst>
              <a:ext uri="{FF2B5EF4-FFF2-40B4-BE49-F238E27FC236}">
                <a16:creationId xmlns:a16="http://schemas.microsoft.com/office/drawing/2014/main" id="{0032EF68-156A-5E00-A393-A7C08A213F7F}"/>
              </a:ext>
            </a:extLst>
          </p:cNvPr>
          <p:cNvSpPr/>
          <p:nvPr/>
        </p:nvSpPr>
        <p:spPr>
          <a:xfrm>
            <a:off x="6438509" y="2924916"/>
            <a:ext cx="2165705" cy="163193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9" name="Straight Arrow Connector 18">
            <a:extLst>
              <a:ext uri="{FF2B5EF4-FFF2-40B4-BE49-F238E27FC236}">
                <a16:creationId xmlns:a16="http://schemas.microsoft.com/office/drawing/2014/main" id="{F881F161-ED74-6FCF-FDA2-5B583CDEAA18}"/>
              </a:ext>
            </a:extLst>
          </p:cNvPr>
          <p:cNvCxnSpPr>
            <a:stCxn id="5" idx="3"/>
            <a:endCxn id="14" idx="1"/>
          </p:cNvCxnSpPr>
          <p:nvPr/>
        </p:nvCxnSpPr>
        <p:spPr>
          <a:xfrm flipV="1">
            <a:off x="2370407" y="2323006"/>
            <a:ext cx="4112243" cy="11024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9195F36-2CC2-291E-65E7-AEC3A585617B}"/>
              </a:ext>
            </a:extLst>
          </p:cNvPr>
          <p:cNvCxnSpPr>
            <a:stCxn id="6" idx="3"/>
            <a:endCxn id="16" idx="1"/>
          </p:cNvCxnSpPr>
          <p:nvPr/>
        </p:nvCxnSpPr>
        <p:spPr>
          <a:xfrm flipV="1">
            <a:off x="2370407" y="3740884"/>
            <a:ext cx="4068102" cy="506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60137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a:t>01</a:t>
            </a:r>
            <a:endParaRPr lang="en" dirty="0"/>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4428212"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dirty="0">
                <a:solidFill>
                  <a:schemeClr val="bg1"/>
                </a:solidFill>
                <a:latin typeface="Play" panose="020B0604020202020204" charset="0"/>
              </a:rPr>
              <a:t>Non - Blind SQLi- </a:t>
            </a:r>
            <a:r>
              <a:rPr lang="en-US" sz="2000" b="0" dirty="0">
                <a:solidFill>
                  <a:schemeClr val="bg1"/>
                </a:solidFill>
                <a:latin typeface="Play" panose="020B0604020202020204" charset="0"/>
              </a:rPr>
              <a:t>Union-based SQLi</a:t>
            </a:r>
          </a:p>
        </p:txBody>
      </p:sp>
      <p:pic>
        <p:nvPicPr>
          <p:cNvPr id="11" name="Picture 10">
            <a:extLst>
              <a:ext uri="{FF2B5EF4-FFF2-40B4-BE49-F238E27FC236}">
                <a16:creationId xmlns:a16="http://schemas.microsoft.com/office/drawing/2014/main" id="{DE66CA2E-57F7-7F82-C8C3-7B15167ACC2C}"/>
              </a:ext>
            </a:extLst>
          </p:cNvPr>
          <p:cNvPicPr>
            <a:picLocks noChangeAspect="1"/>
          </p:cNvPicPr>
          <p:nvPr/>
        </p:nvPicPr>
        <p:blipFill>
          <a:blip r:embed="rId3"/>
          <a:stretch>
            <a:fillRect/>
          </a:stretch>
        </p:blipFill>
        <p:spPr>
          <a:xfrm>
            <a:off x="6506069" y="1976663"/>
            <a:ext cx="1950056" cy="595087"/>
          </a:xfrm>
          <a:prstGeom prst="rect">
            <a:avLst/>
          </a:prstGeom>
        </p:spPr>
      </p:pic>
      <p:sp>
        <p:nvSpPr>
          <p:cNvPr id="14" name="Rectangle: Rounded Corners 13">
            <a:extLst>
              <a:ext uri="{FF2B5EF4-FFF2-40B4-BE49-F238E27FC236}">
                <a16:creationId xmlns:a16="http://schemas.microsoft.com/office/drawing/2014/main" id="{17E9DA38-33F6-02D9-2904-C8808C4FE7F1}"/>
              </a:ext>
            </a:extLst>
          </p:cNvPr>
          <p:cNvSpPr/>
          <p:nvPr/>
        </p:nvSpPr>
        <p:spPr>
          <a:xfrm>
            <a:off x="6398244" y="1880735"/>
            <a:ext cx="2165705" cy="78694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3" name="Picture 2">
            <a:extLst>
              <a:ext uri="{FF2B5EF4-FFF2-40B4-BE49-F238E27FC236}">
                <a16:creationId xmlns:a16="http://schemas.microsoft.com/office/drawing/2014/main" id="{D4812654-6A14-F95D-3BFD-D043F68A7B04}"/>
              </a:ext>
            </a:extLst>
          </p:cNvPr>
          <p:cNvPicPr>
            <a:picLocks noChangeAspect="1"/>
          </p:cNvPicPr>
          <p:nvPr/>
        </p:nvPicPr>
        <p:blipFill rotWithShape="1">
          <a:blip r:embed="rId4"/>
          <a:srcRect b="21368"/>
          <a:stretch/>
        </p:blipFill>
        <p:spPr>
          <a:xfrm>
            <a:off x="815927" y="1699486"/>
            <a:ext cx="5416062" cy="2395566"/>
          </a:xfrm>
          <a:prstGeom prst="rect">
            <a:avLst/>
          </a:prstGeom>
        </p:spPr>
      </p:pic>
      <p:sp>
        <p:nvSpPr>
          <p:cNvPr id="7" name="TextBox 6">
            <a:extLst>
              <a:ext uri="{FF2B5EF4-FFF2-40B4-BE49-F238E27FC236}">
                <a16:creationId xmlns:a16="http://schemas.microsoft.com/office/drawing/2014/main" id="{F466DF46-9606-D048-1DA2-0738F50967D3}"/>
              </a:ext>
            </a:extLst>
          </p:cNvPr>
          <p:cNvSpPr txBox="1"/>
          <p:nvPr/>
        </p:nvSpPr>
        <p:spPr>
          <a:xfrm>
            <a:off x="6560315" y="2897269"/>
            <a:ext cx="1706958" cy="1384995"/>
          </a:xfrm>
          <a:prstGeom prst="rect">
            <a:avLst/>
          </a:prstGeom>
          <a:noFill/>
        </p:spPr>
        <p:txBody>
          <a:bodyPr wrap="square" rtlCol="0">
            <a:spAutoFit/>
          </a:bodyPr>
          <a:lstStyle/>
          <a:p>
            <a:r>
              <a:rPr lang="en-US" dirty="0">
                <a:solidFill>
                  <a:schemeClr val="bg1"/>
                </a:solidFill>
                <a:latin typeface="Source Sans Pro" panose="020B0503030403020204" pitchFamily="34" charset="0"/>
                <a:ea typeface="Source Sans Pro" panose="020B0503030403020204" pitchFamily="34" charset="0"/>
              </a:rPr>
              <a:t>Using the administrator’s username and password we were able to log into the website.</a:t>
            </a:r>
            <a:endParaRPr lang="en-IL" dirty="0"/>
          </a:p>
        </p:txBody>
      </p:sp>
    </p:spTree>
    <p:extLst>
      <p:ext uri="{BB962C8B-B14F-4D97-AF65-F5344CB8AC3E}">
        <p14:creationId xmlns:p14="http://schemas.microsoft.com/office/powerpoint/2010/main" val="390129578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672" name="Google Shape;2672;p43"/>
          <p:cNvGrpSpPr/>
          <p:nvPr/>
        </p:nvGrpSpPr>
        <p:grpSpPr>
          <a:xfrm>
            <a:off x="5239562" y="2173981"/>
            <a:ext cx="795537" cy="795537"/>
            <a:chOff x="851175" y="1582401"/>
            <a:chExt cx="964872" cy="964872"/>
          </a:xfrm>
        </p:grpSpPr>
        <p:sp>
          <p:nvSpPr>
            <p:cNvPr id="2673" name="Google Shape;2673;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43"/>
          <p:cNvGrpSpPr/>
          <p:nvPr/>
        </p:nvGrpSpPr>
        <p:grpSpPr>
          <a:xfrm>
            <a:off x="1384087" y="2173993"/>
            <a:ext cx="795537" cy="795537"/>
            <a:chOff x="851175" y="1582401"/>
            <a:chExt cx="964872" cy="964872"/>
          </a:xfrm>
        </p:grpSpPr>
        <p:sp>
          <p:nvSpPr>
            <p:cNvPr id="2676" name="Google Shape;2676;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4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TWO </a:t>
            </a:r>
            <a:r>
              <a:rPr lang="en" dirty="0">
                <a:solidFill>
                  <a:schemeClr val="tx2"/>
                </a:solidFill>
              </a:rPr>
              <a:t>SQL INJECTION </a:t>
            </a:r>
            <a:r>
              <a:rPr lang="en" dirty="0"/>
              <a:t>CATEGORIES</a:t>
            </a:r>
            <a:endParaRPr dirty="0"/>
          </a:p>
        </p:txBody>
      </p:sp>
      <p:sp>
        <p:nvSpPr>
          <p:cNvPr id="2683" name="Google Shape;2683;p43"/>
          <p:cNvSpPr txBox="1">
            <a:spLocks noGrp="1"/>
          </p:cNvSpPr>
          <p:nvPr>
            <p:ph type="title" idx="5"/>
          </p:nvPr>
        </p:nvSpPr>
        <p:spPr>
          <a:xfrm>
            <a:off x="1379851" y="2292445"/>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84" name="Google Shape;2684;p43"/>
          <p:cNvSpPr txBox="1">
            <a:spLocks noGrp="1"/>
          </p:cNvSpPr>
          <p:nvPr>
            <p:ph type="title" idx="6"/>
          </p:nvPr>
        </p:nvSpPr>
        <p:spPr>
          <a:xfrm>
            <a:off x="5235326" y="2292445"/>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86" name="Google Shape;2686;p43"/>
          <p:cNvSpPr txBox="1">
            <a:spLocks noGrp="1"/>
          </p:cNvSpPr>
          <p:nvPr>
            <p:ph type="subTitle" idx="8"/>
          </p:nvPr>
        </p:nvSpPr>
        <p:spPr>
          <a:xfrm>
            <a:off x="2288153" y="2395108"/>
            <a:ext cx="2206475" cy="353273"/>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solidFill>
                  <a:schemeClr val="bg1"/>
                </a:solidFill>
                <a:latin typeface="Play" panose="020B0604020202020204" charset="0"/>
              </a:rPr>
              <a:t>Non - Blind SQLi</a:t>
            </a:r>
          </a:p>
          <a:p>
            <a:pPr marL="0" lvl="0" indent="0" algn="l" rtl="0">
              <a:spcBef>
                <a:spcPts val="0"/>
              </a:spcBef>
              <a:spcAft>
                <a:spcPts val="0"/>
              </a:spcAft>
              <a:buNone/>
            </a:pPr>
            <a:endParaRPr dirty="0">
              <a:solidFill>
                <a:schemeClr val="bg1"/>
              </a:solidFill>
            </a:endParaRPr>
          </a:p>
        </p:txBody>
      </p:sp>
      <p:sp>
        <p:nvSpPr>
          <p:cNvPr id="12" name="Google Shape;2686;p43">
            <a:extLst>
              <a:ext uri="{FF2B5EF4-FFF2-40B4-BE49-F238E27FC236}">
                <a16:creationId xmlns:a16="http://schemas.microsoft.com/office/drawing/2014/main" id="{09FB27D7-96E1-9607-E25C-DD231EDF6C5F}"/>
              </a:ext>
            </a:extLst>
          </p:cNvPr>
          <p:cNvSpPr txBox="1">
            <a:spLocks/>
          </p:cNvSpPr>
          <p:nvPr/>
        </p:nvSpPr>
        <p:spPr>
          <a:xfrm>
            <a:off x="6141994" y="2395107"/>
            <a:ext cx="1440491" cy="353273"/>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lvl="0" indent="0" algn="l" rtl="0">
              <a:spcBef>
                <a:spcPts val="0"/>
              </a:spcBef>
              <a:spcAft>
                <a:spcPts val="0"/>
              </a:spcAft>
              <a:buNone/>
            </a:pPr>
            <a:r>
              <a:rPr lang="en-US" dirty="0">
                <a:solidFill>
                  <a:schemeClr val="bg1"/>
                </a:solidFill>
                <a:latin typeface="Play" panose="020B0604020202020204" charset="0"/>
              </a:rPr>
              <a:t>Blind SQLi</a:t>
            </a:r>
          </a:p>
          <a:p>
            <a:pPr marL="0" indent="0"/>
            <a:endParaRPr lang="en-US" dirty="0">
              <a:solidFill>
                <a:schemeClr val="bg1"/>
              </a:solidFill>
            </a:endParaRPr>
          </a:p>
        </p:txBody>
      </p:sp>
    </p:spTree>
    <p:extLst>
      <p:ext uri="{BB962C8B-B14F-4D97-AF65-F5344CB8AC3E}">
        <p14:creationId xmlns:p14="http://schemas.microsoft.com/office/powerpoint/2010/main" val="3711343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4"/>
        <p:cNvGrpSpPr/>
        <p:nvPr/>
      </p:nvGrpSpPr>
      <p:grpSpPr>
        <a:xfrm>
          <a:off x="0" y="0"/>
          <a:ext cx="0" cy="0"/>
          <a:chOff x="0" y="0"/>
          <a:chExt cx="0" cy="0"/>
        </a:xfrm>
      </p:grpSpPr>
      <p:sp>
        <p:nvSpPr>
          <p:cNvPr id="22" name="TextBox 21">
            <a:extLst>
              <a:ext uri="{FF2B5EF4-FFF2-40B4-BE49-F238E27FC236}">
                <a16:creationId xmlns:a16="http://schemas.microsoft.com/office/drawing/2014/main" id="{768B53FE-0238-C169-2D45-EC49B5D493FA}"/>
              </a:ext>
            </a:extLst>
          </p:cNvPr>
          <p:cNvSpPr txBox="1"/>
          <p:nvPr/>
        </p:nvSpPr>
        <p:spPr>
          <a:xfrm>
            <a:off x="2274449" y="1691480"/>
            <a:ext cx="4977573" cy="600164"/>
          </a:xfrm>
          <a:prstGeom prst="rect">
            <a:avLst/>
          </a:prstGeom>
          <a:noFill/>
        </p:spPr>
        <p:txBody>
          <a:bodyPr wrap="square">
            <a:spAutoFit/>
          </a:bodyPr>
          <a:lstStyle/>
          <a:p>
            <a:r>
              <a:rPr lang="en-US" sz="3300" dirty="0">
                <a:solidFill>
                  <a:schemeClr val="bg1"/>
                </a:solidFill>
                <a:latin typeface="Play" panose="020B0604020202020204" charset="0"/>
              </a:rPr>
              <a:t>Boolean-based Blind SQLi</a:t>
            </a:r>
          </a:p>
        </p:txBody>
      </p:sp>
      <p:cxnSp>
        <p:nvCxnSpPr>
          <p:cNvPr id="23" name="Google Shape;2655;p42">
            <a:extLst>
              <a:ext uri="{FF2B5EF4-FFF2-40B4-BE49-F238E27FC236}">
                <a16:creationId xmlns:a16="http://schemas.microsoft.com/office/drawing/2014/main" id="{55FBF5A5-23A2-46CC-A9E1-C5C74CBFFFBF}"/>
              </a:ext>
            </a:extLst>
          </p:cNvPr>
          <p:cNvCxnSpPr>
            <a:stCxn id="25" idx="6"/>
            <a:endCxn id="26" idx="2"/>
          </p:cNvCxnSpPr>
          <p:nvPr/>
        </p:nvCxnSpPr>
        <p:spPr>
          <a:xfrm>
            <a:off x="2374235" y="2294030"/>
            <a:ext cx="4764819"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 name="Google Shape;2658;p42">
            <a:extLst>
              <a:ext uri="{FF2B5EF4-FFF2-40B4-BE49-F238E27FC236}">
                <a16:creationId xmlns:a16="http://schemas.microsoft.com/office/drawing/2014/main" id="{FCB6A1C8-994F-8D9C-F11D-FBA732AE9126}"/>
              </a:ext>
            </a:extLst>
          </p:cNvPr>
          <p:cNvGrpSpPr/>
          <p:nvPr/>
        </p:nvGrpSpPr>
        <p:grpSpPr>
          <a:xfrm>
            <a:off x="2238935" y="2226380"/>
            <a:ext cx="5035419" cy="135300"/>
            <a:chOff x="3037465" y="2424853"/>
            <a:chExt cx="5035419" cy="135300"/>
          </a:xfrm>
        </p:grpSpPr>
        <p:sp>
          <p:nvSpPr>
            <p:cNvPr id="25" name="Google Shape;2656;p42">
              <a:extLst>
                <a:ext uri="{FF2B5EF4-FFF2-40B4-BE49-F238E27FC236}">
                  <a16:creationId xmlns:a16="http://schemas.microsoft.com/office/drawing/2014/main" id="{5011DBEC-3FF3-7F06-8CA2-89C7CE6A8268}"/>
                </a:ext>
              </a:extLst>
            </p:cNvPr>
            <p:cNvSpPr/>
            <p:nvPr/>
          </p:nvSpPr>
          <p:spPr>
            <a:xfrm>
              <a:off x="3037465" y="2424853"/>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7;p42">
              <a:extLst>
                <a:ext uri="{FF2B5EF4-FFF2-40B4-BE49-F238E27FC236}">
                  <a16:creationId xmlns:a16="http://schemas.microsoft.com/office/drawing/2014/main" id="{A0790C8F-0F09-C227-ABA6-7A901CB5813A}"/>
                </a:ext>
              </a:extLst>
            </p:cNvPr>
            <p:cNvSpPr/>
            <p:nvPr/>
          </p:nvSpPr>
          <p:spPr>
            <a:xfrm>
              <a:off x="7937584" y="2424853"/>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659;p42">
              <a:extLst>
                <a:ext uri="{FF2B5EF4-FFF2-40B4-BE49-F238E27FC236}">
                  <a16:creationId xmlns:a16="http://schemas.microsoft.com/office/drawing/2014/main" id="{8D0FCA89-0617-15C8-8791-A88C0D7B299B}"/>
                </a:ext>
              </a:extLst>
            </p:cNvPr>
            <p:cNvCxnSpPr>
              <a:stCxn id="25" idx="6"/>
              <a:endCxn id="26" idx="2"/>
            </p:cNvCxnSpPr>
            <p:nvPr/>
          </p:nvCxnSpPr>
          <p:spPr>
            <a:xfrm>
              <a:off x="3172765" y="2492503"/>
              <a:ext cx="4764819"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8" name="TextBox 27">
            <a:extLst>
              <a:ext uri="{FF2B5EF4-FFF2-40B4-BE49-F238E27FC236}">
                <a16:creationId xmlns:a16="http://schemas.microsoft.com/office/drawing/2014/main" id="{C4AB72FB-4C9C-CC62-5777-646181027731}"/>
              </a:ext>
            </a:extLst>
          </p:cNvPr>
          <p:cNvSpPr txBox="1"/>
          <p:nvPr/>
        </p:nvSpPr>
        <p:spPr>
          <a:xfrm>
            <a:off x="2582250" y="2775854"/>
            <a:ext cx="4478312" cy="600164"/>
          </a:xfrm>
          <a:prstGeom prst="rect">
            <a:avLst/>
          </a:prstGeom>
          <a:noFill/>
        </p:spPr>
        <p:txBody>
          <a:bodyPr wrap="square">
            <a:spAutoFit/>
          </a:bodyPr>
          <a:lstStyle/>
          <a:p>
            <a:r>
              <a:rPr lang="en-US" sz="3300" dirty="0">
                <a:solidFill>
                  <a:schemeClr val="bg1"/>
                </a:solidFill>
                <a:latin typeface="Play" panose="020B0604020202020204" charset="0"/>
              </a:rPr>
              <a:t>Time-based Blind SQLi</a:t>
            </a:r>
          </a:p>
        </p:txBody>
      </p:sp>
      <p:cxnSp>
        <p:nvCxnSpPr>
          <p:cNvPr id="29" name="Google Shape;2655;p42">
            <a:extLst>
              <a:ext uri="{FF2B5EF4-FFF2-40B4-BE49-F238E27FC236}">
                <a16:creationId xmlns:a16="http://schemas.microsoft.com/office/drawing/2014/main" id="{186F5A44-3A18-6338-F704-E1D0C970BEBC}"/>
              </a:ext>
            </a:extLst>
          </p:cNvPr>
          <p:cNvCxnSpPr>
            <a:stCxn id="31" idx="6"/>
            <a:endCxn id="32" idx="2"/>
          </p:cNvCxnSpPr>
          <p:nvPr/>
        </p:nvCxnSpPr>
        <p:spPr>
          <a:xfrm>
            <a:off x="2649900" y="3378405"/>
            <a:ext cx="4275362"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0" name="Google Shape;2658;p42">
            <a:extLst>
              <a:ext uri="{FF2B5EF4-FFF2-40B4-BE49-F238E27FC236}">
                <a16:creationId xmlns:a16="http://schemas.microsoft.com/office/drawing/2014/main" id="{AA25AA0C-DF10-20B9-5077-DD7A0DF4CBC6}"/>
              </a:ext>
            </a:extLst>
          </p:cNvPr>
          <p:cNvGrpSpPr/>
          <p:nvPr/>
        </p:nvGrpSpPr>
        <p:grpSpPr>
          <a:xfrm>
            <a:off x="2514600" y="3310755"/>
            <a:ext cx="4545962" cy="135300"/>
            <a:chOff x="3975327" y="2482820"/>
            <a:chExt cx="4545962" cy="135300"/>
          </a:xfrm>
        </p:grpSpPr>
        <p:sp>
          <p:nvSpPr>
            <p:cNvPr id="31" name="Google Shape;2656;p42">
              <a:extLst>
                <a:ext uri="{FF2B5EF4-FFF2-40B4-BE49-F238E27FC236}">
                  <a16:creationId xmlns:a16="http://schemas.microsoft.com/office/drawing/2014/main" id="{57F6E07F-3F30-20E1-8E78-61E97F3AB783}"/>
                </a:ext>
              </a:extLst>
            </p:cNvPr>
            <p:cNvSpPr/>
            <p:nvPr/>
          </p:nvSpPr>
          <p:spPr>
            <a:xfrm>
              <a:off x="3975327"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57;p42">
              <a:extLst>
                <a:ext uri="{FF2B5EF4-FFF2-40B4-BE49-F238E27FC236}">
                  <a16:creationId xmlns:a16="http://schemas.microsoft.com/office/drawing/2014/main" id="{2820CF62-02D0-E503-203A-213A70391B9D}"/>
                </a:ext>
              </a:extLst>
            </p:cNvPr>
            <p:cNvSpPr/>
            <p:nvPr/>
          </p:nvSpPr>
          <p:spPr>
            <a:xfrm>
              <a:off x="8385989"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2659;p42">
              <a:extLst>
                <a:ext uri="{FF2B5EF4-FFF2-40B4-BE49-F238E27FC236}">
                  <a16:creationId xmlns:a16="http://schemas.microsoft.com/office/drawing/2014/main" id="{4EE3789D-A293-8E64-B856-A49B13417B8B}"/>
                </a:ext>
              </a:extLst>
            </p:cNvPr>
            <p:cNvCxnSpPr>
              <a:stCxn id="31" idx="6"/>
              <a:endCxn id="32" idx="2"/>
            </p:cNvCxnSpPr>
            <p:nvPr/>
          </p:nvCxnSpPr>
          <p:spPr>
            <a:xfrm>
              <a:off x="4110627" y="2550470"/>
              <a:ext cx="4275362"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17" name="TextBox 16">
            <a:extLst>
              <a:ext uri="{FF2B5EF4-FFF2-40B4-BE49-F238E27FC236}">
                <a16:creationId xmlns:a16="http://schemas.microsoft.com/office/drawing/2014/main" id="{B08AD4F8-8C38-3897-5046-D78F67BEB720}"/>
              </a:ext>
            </a:extLst>
          </p:cNvPr>
          <p:cNvSpPr txBox="1"/>
          <p:nvPr/>
        </p:nvSpPr>
        <p:spPr>
          <a:xfrm>
            <a:off x="3398201" y="402073"/>
            <a:ext cx="3527061" cy="784830"/>
          </a:xfrm>
          <a:prstGeom prst="rect">
            <a:avLst/>
          </a:prstGeom>
          <a:noFill/>
        </p:spPr>
        <p:txBody>
          <a:bodyPr wrap="square">
            <a:spAutoFit/>
          </a:bodyPr>
          <a:lstStyle/>
          <a:p>
            <a:pPr marL="0" lvl="0" indent="0" algn="l" rtl="0">
              <a:spcBef>
                <a:spcPts val="0"/>
              </a:spcBef>
              <a:spcAft>
                <a:spcPts val="0"/>
              </a:spcAft>
              <a:buNone/>
            </a:pPr>
            <a:r>
              <a:rPr lang="en-US" sz="4500" b="1" dirty="0">
                <a:solidFill>
                  <a:schemeClr val="bg1"/>
                </a:solidFill>
                <a:latin typeface="Play" panose="020B0604020202020204" charset="0"/>
              </a:rPr>
              <a:t>Blind </a:t>
            </a:r>
            <a:r>
              <a:rPr lang="en-US" b="1" dirty="0">
                <a:solidFill>
                  <a:schemeClr val="bg1"/>
                </a:solidFill>
                <a:latin typeface="Play" panose="020B0604020202020204" charset="0"/>
              </a:rPr>
              <a:t> </a:t>
            </a:r>
            <a:r>
              <a:rPr lang="en-US" sz="4500" b="1" dirty="0">
                <a:solidFill>
                  <a:schemeClr val="bg1"/>
                </a:solidFill>
                <a:latin typeface="Play" panose="020B0604020202020204" charset="0"/>
              </a:rPr>
              <a:t>SQLi</a:t>
            </a:r>
          </a:p>
        </p:txBody>
      </p:sp>
      <p:grpSp>
        <p:nvGrpSpPr>
          <p:cNvPr id="46" name="Google Shape;2672;p43">
            <a:extLst>
              <a:ext uri="{FF2B5EF4-FFF2-40B4-BE49-F238E27FC236}">
                <a16:creationId xmlns:a16="http://schemas.microsoft.com/office/drawing/2014/main" id="{6228BA9D-E277-3DFC-3C35-81CF95BD7D16}"/>
              </a:ext>
            </a:extLst>
          </p:cNvPr>
          <p:cNvGrpSpPr/>
          <p:nvPr/>
        </p:nvGrpSpPr>
        <p:grpSpPr>
          <a:xfrm>
            <a:off x="2491252" y="414120"/>
            <a:ext cx="795537" cy="795537"/>
            <a:chOff x="851175" y="1582401"/>
            <a:chExt cx="964872" cy="964872"/>
          </a:xfrm>
        </p:grpSpPr>
        <p:sp>
          <p:nvSpPr>
            <p:cNvPr id="47" name="Google Shape;2673;p43">
              <a:extLst>
                <a:ext uri="{FF2B5EF4-FFF2-40B4-BE49-F238E27FC236}">
                  <a16:creationId xmlns:a16="http://schemas.microsoft.com/office/drawing/2014/main" id="{6D0091D6-20AA-70A8-F5AB-D0D3ACD46790}"/>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74;p43">
              <a:extLst>
                <a:ext uri="{FF2B5EF4-FFF2-40B4-BE49-F238E27FC236}">
                  <a16:creationId xmlns:a16="http://schemas.microsoft.com/office/drawing/2014/main" id="{FEA82B8D-88E7-4281-D1D9-E805789E71D4}"/>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684;p43">
            <a:extLst>
              <a:ext uri="{FF2B5EF4-FFF2-40B4-BE49-F238E27FC236}">
                <a16:creationId xmlns:a16="http://schemas.microsoft.com/office/drawing/2014/main" id="{1750CE5E-9AB9-E472-0CC1-8F2A5EA0FE3F}"/>
              </a:ext>
            </a:extLst>
          </p:cNvPr>
          <p:cNvSpPr txBox="1">
            <a:spLocks/>
          </p:cNvSpPr>
          <p:nvPr/>
        </p:nvSpPr>
        <p:spPr>
          <a:xfrm>
            <a:off x="2487016" y="532584"/>
            <a:ext cx="804000" cy="558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700" b="1" dirty="0">
                <a:solidFill>
                  <a:schemeClr val="bg1"/>
                </a:solidFill>
                <a:latin typeface="Play" panose="020B0604020202020204" charset="0"/>
              </a:rPr>
              <a:t>02</a:t>
            </a:r>
          </a:p>
        </p:txBody>
      </p:sp>
    </p:spTree>
    <p:extLst>
      <p:ext uri="{BB962C8B-B14F-4D97-AF65-F5344CB8AC3E}">
        <p14:creationId xmlns:p14="http://schemas.microsoft.com/office/powerpoint/2010/main" val="173444300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dirty="0"/>
              <a:t>02</a:t>
            </a:r>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2184415"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lvl="0" indent="0" algn="l" rtl="0">
              <a:spcBef>
                <a:spcPts val="0"/>
              </a:spcBef>
              <a:spcAft>
                <a:spcPts val="0"/>
              </a:spcAft>
              <a:buNone/>
            </a:pPr>
            <a:r>
              <a:rPr lang="en-US" sz="2000" b="1" dirty="0">
                <a:solidFill>
                  <a:schemeClr val="bg1"/>
                </a:solidFill>
                <a:latin typeface="Play" panose="020B0604020202020204" charset="0"/>
              </a:rPr>
              <a:t>Blind </a:t>
            </a:r>
            <a:r>
              <a:rPr lang="en-US" b="1" dirty="0">
                <a:solidFill>
                  <a:schemeClr val="bg1"/>
                </a:solidFill>
                <a:latin typeface="Play" panose="020B0604020202020204" charset="0"/>
              </a:rPr>
              <a:t> </a:t>
            </a:r>
            <a:r>
              <a:rPr lang="en-US" sz="2000" b="1" dirty="0">
                <a:solidFill>
                  <a:schemeClr val="bg1"/>
                </a:solidFill>
                <a:latin typeface="Play" panose="020B0604020202020204" charset="0"/>
              </a:rPr>
              <a:t>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5" name="TextBox 4">
            <a:extLst>
              <a:ext uri="{FF2B5EF4-FFF2-40B4-BE49-F238E27FC236}">
                <a16:creationId xmlns:a16="http://schemas.microsoft.com/office/drawing/2014/main" id="{50D54F6B-EE3C-E644-0A1B-49195D52A673}"/>
              </a:ext>
            </a:extLst>
          </p:cNvPr>
          <p:cNvSpPr txBox="1"/>
          <p:nvPr/>
        </p:nvSpPr>
        <p:spPr>
          <a:xfrm>
            <a:off x="2190636" y="3162570"/>
            <a:ext cx="2001535" cy="954107"/>
          </a:xfrm>
          <a:prstGeom prst="rect">
            <a:avLst/>
          </a:prstGeom>
          <a:noFill/>
        </p:spPr>
        <p:txBody>
          <a:bodyPr wrap="square">
            <a:spAutoFit/>
          </a:bodyPr>
          <a:lstStyle/>
          <a:p>
            <a:r>
              <a:rPr lang="en-US" dirty="0">
                <a:solidFill>
                  <a:schemeClr val="tx1"/>
                </a:solidFill>
                <a:latin typeface="Play" panose="020B0604020202020204" charset="0"/>
              </a:rPr>
              <a:t>“welcome back” massage -&gt; the tracking ID already exists in the database.</a:t>
            </a:r>
            <a:endParaRPr lang="en-IL" dirty="0">
              <a:solidFill>
                <a:schemeClr val="tx1"/>
              </a:solidFill>
            </a:endParaRPr>
          </a:p>
        </p:txBody>
      </p:sp>
      <p:sp>
        <p:nvSpPr>
          <p:cNvPr id="10" name="TextBox 9">
            <a:extLst>
              <a:ext uri="{FF2B5EF4-FFF2-40B4-BE49-F238E27FC236}">
                <a16:creationId xmlns:a16="http://schemas.microsoft.com/office/drawing/2014/main" id="{DBF1A120-6F4D-1DBB-A807-3BF96DC6E186}"/>
              </a:ext>
            </a:extLst>
          </p:cNvPr>
          <p:cNvSpPr txBox="1"/>
          <p:nvPr/>
        </p:nvSpPr>
        <p:spPr>
          <a:xfrm>
            <a:off x="5512805" y="2143155"/>
            <a:ext cx="1746124" cy="523220"/>
          </a:xfrm>
          <a:prstGeom prst="rect">
            <a:avLst/>
          </a:prstGeom>
          <a:noFill/>
        </p:spPr>
        <p:txBody>
          <a:bodyPr wrap="square">
            <a:spAutoFit/>
          </a:bodyPr>
          <a:lstStyle/>
          <a:p>
            <a:r>
              <a:rPr lang="en-US" dirty="0">
                <a:solidFill>
                  <a:schemeClr val="tx1"/>
                </a:solidFill>
                <a:latin typeface="Play" panose="020B0604020202020204" charset="0"/>
              </a:rPr>
              <a:t>The cookie session and tracking ID.</a:t>
            </a:r>
            <a:endParaRPr lang="en-IL" dirty="0">
              <a:solidFill>
                <a:schemeClr val="tx1"/>
              </a:solidFill>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819010" y="1475007"/>
            <a:ext cx="7505979" cy="2893100"/>
          </a:xfrm>
          <a:prstGeom prst="rect">
            <a:avLst/>
          </a:prstGeom>
          <a:noFill/>
        </p:spPr>
        <p:txBody>
          <a:bodyPr wrap="square">
            <a:spAutoFit/>
          </a:bodyPr>
          <a:lstStyle/>
          <a:p>
            <a:r>
              <a:rPr lang="en-US" dirty="0">
                <a:solidFill>
                  <a:schemeClr val="bg1"/>
                </a:solidFill>
                <a:latin typeface="Play" panose="020B0604020202020204" charset="0"/>
              </a:rPr>
              <a:t>Burp Suite is a comprehensive platform for performing web application security testing. It is widely used by security professionals, ethical hackers, and penetration testers to identify vulnerabilities and assess the security of web applications.</a:t>
            </a:r>
          </a:p>
          <a:p>
            <a:endParaRPr lang="en-US" dirty="0">
              <a:solidFill>
                <a:schemeClr val="bg1"/>
              </a:solidFill>
              <a:latin typeface="Play" panose="020B0604020202020204" charset="0"/>
            </a:endParaRPr>
          </a:p>
          <a:p>
            <a:r>
              <a:rPr lang="en-US" dirty="0">
                <a:solidFill>
                  <a:schemeClr val="bg1"/>
                </a:solidFill>
                <a:latin typeface="Play" panose="020B0604020202020204" charset="0"/>
              </a:rPr>
              <a:t>Burp Suite offers a range of tools and features that assist in various stages of the security testing process. Some of its key components include:</a:t>
            </a:r>
          </a:p>
          <a:p>
            <a:endParaRPr lang="en-US" dirty="0">
              <a:solidFill>
                <a:schemeClr val="bg1"/>
              </a:solidFill>
              <a:latin typeface="Play" panose="020B0604020202020204" charset="0"/>
            </a:endParaRPr>
          </a:p>
          <a:p>
            <a:r>
              <a:rPr lang="en-US" u="sng" dirty="0">
                <a:solidFill>
                  <a:schemeClr val="bg1"/>
                </a:solidFill>
                <a:latin typeface="Play" panose="020B0604020202020204" charset="0"/>
              </a:rPr>
              <a:t>Proxy</a:t>
            </a:r>
            <a:r>
              <a:rPr lang="en-US" dirty="0">
                <a:solidFill>
                  <a:schemeClr val="bg1"/>
                </a:solidFill>
                <a:latin typeface="Play" panose="020B0604020202020204" charset="0"/>
              </a:rPr>
              <a:t>: Burp Suite acts as an intercepting proxy, allowing users to capture and modify web traffic between the client and the server. This enables users to analyze requests and responses, manipulate data, and identify security flaws.</a:t>
            </a:r>
          </a:p>
          <a:p>
            <a:endParaRPr lang="en-US" dirty="0">
              <a:solidFill>
                <a:schemeClr val="bg1"/>
              </a:solidFill>
              <a:latin typeface="Play" panose="020B0604020202020204" charset="0"/>
            </a:endParaRPr>
          </a:p>
          <a:p>
            <a:endParaRPr lang="en-US" dirty="0">
              <a:solidFill>
                <a:schemeClr val="bg1"/>
              </a:solidFill>
              <a:latin typeface="Play" panose="020B0604020202020204" charset="0"/>
            </a:endParaRPr>
          </a:p>
          <a:p>
            <a:endParaRPr lang="en-US" dirty="0">
              <a:solidFill>
                <a:schemeClr val="bg1"/>
              </a:solidFill>
              <a:latin typeface="Play" panose="020B0604020202020204" charset="0"/>
            </a:endParaRPr>
          </a:p>
        </p:txBody>
      </p:sp>
      <p:sp>
        <p:nvSpPr>
          <p:cNvPr id="2" name="TextBox 1">
            <a:extLst>
              <a:ext uri="{FF2B5EF4-FFF2-40B4-BE49-F238E27FC236}">
                <a16:creationId xmlns:a16="http://schemas.microsoft.com/office/drawing/2014/main" id="{02E65E84-7B3E-7C68-F5C2-722A0CCA1AD1}"/>
              </a:ext>
            </a:extLst>
          </p:cNvPr>
          <p:cNvSpPr txBox="1"/>
          <p:nvPr/>
        </p:nvSpPr>
        <p:spPr>
          <a:xfrm>
            <a:off x="3561958" y="705936"/>
            <a:ext cx="2403186" cy="600164"/>
          </a:xfrm>
          <a:prstGeom prst="rect">
            <a:avLst/>
          </a:prstGeom>
          <a:noFill/>
        </p:spPr>
        <p:txBody>
          <a:bodyPr wrap="square">
            <a:spAutoFit/>
          </a:bodyPr>
          <a:lstStyle/>
          <a:p>
            <a:r>
              <a:rPr lang="en-US" sz="3300" dirty="0">
                <a:solidFill>
                  <a:schemeClr val="bg1"/>
                </a:solidFill>
                <a:latin typeface="Play" panose="020B0604020202020204" charset="0"/>
              </a:rPr>
              <a:t>Burp Suite</a:t>
            </a:r>
          </a:p>
        </p:txBody>
      </p:sp>
      <p:cxnSp>
        <p:nvCxnSpPr>
          <p:cNvPr id="3" name="Google Shape;2655;p42">
            <a:extLst>
              <a:ext uri="{FF2B5EF4-FFF2-40B4-BE49-F238E27FC236}">
                <a16:creationId xmlns:a16="http://schemas.microsoft.com/office/drawing/2014/main" id="{856E1DCE-D9AE-930E-9003-F013DB03C918}"/>
              </a:ext>
            </a:extLst>
          </p:cNvPr>
          <p:cNvCxnSpPr>
            <a:stCxn id="7" idx="6"/>
            <a:endCxn id="8" idx="2"/>
          </p:cNvCxnSpPr>
          <p:nvPr/>
        </p:nvCxnSpPr>
        <p:spPr>
          <a:xfrm>
            <a:off x="3599551" y="1289268"/>
            <a:ext cx="2067027"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1DBD16DD-7594-57D1-0FC3-0C8EFEA367E9}"/>
              </a:ext>
            </a:extLst>
          </p:cNvPr>
          <p:cNvGrpSpPr/>
          <p:nvPr/>
        </p:nvGrpSpPr>
        <p:grpSpPr>
          <a:xfrm>
            <a:off x="3540857" y="1253942"/>
            <a:ext cx="2184415" cy="70651"/>
            <a:chOff x="3037465" y="2424853"/>
            <a:chExt cx="5035419" cy="135300"/>
          </a:xfrm>
        </p:grpSpPr>
        <p:sp>
          <p:nvSpPr>
            <p:cNvPr id="7" name="Google Shape;2656;p42">
              <a:extLst>
                <a:ext uri="{FF2B5EF4-FFF2-40B4-BE49-F238E27FC236}">
                  <a16:creationId xmlns:a16="http://schemas.microsoft.com/office/drawing/2014/main" id="{DF4DECB0-4B6E-0BF3-EFCF-ACA97A693EB0}"/>
                </a:ext>
              </a:extLst>
            </p:cNvPr>
            <p:cNvSpPr/>
            <p:nvPr/>
          </p:nvSpPr>
          <p:spPr>
            <a:xfrm>
              <a:off x="3037465" y="2424853"/>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57;p42">
              <a:extLst>
                <a:ext uri="{FF2B5EF4-FFF2-40B4-BE49-F238E27FC236}">
                  <a16:creationId xmlns:a16="http://schemas.microsoft.com/office/drawing/2014/main" id="{836ABE37-7617-682B-2098-85A8E92B0023}"/>
                </a:ext>
              </a:extLst>
            </p:cNvPr>
            <p:cNvSpPr/>
            <p:nvPr/>
          </p:nvSpPr>
          <p:spPr>
            <a:xfrm>
              <a:off x="7937584" y="2424853"/>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2659;p42">
              <a:extLst>
                <a:ext uri="{FF2B5EF4-FFF2-40B4-BE49-F238E27FC236}">
                  <a16:creationId xmlns:a16="http://schemas.microsoft.com/office/drawing/2014/main" id="{0AEED658-DE8B-8EB6-1D86-C9ECE73DD80F}"/>
                </a:ext>
              </a:extLst>
            </p:cNvPr>
            <p:cNvCxnSpPr>
              <a:stCxn id="7" idx="6"/>
              <a:endCxn id="8" idx="2"/>
            </p:cNvCxnSpPr>
            <p:nvPr/>
          </p:nvCxnSpPr>
          <p:spPr>
            <a:xfrm>
              <a:off x="3172765" y="2492503"/>
              <a:ext cx="4764819"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3074" name="Picture 2" descr="All you need to know about BurpSuite">
            <a:extLst>
              <a:ext uri="{FF2B5EF4-FFF2-40B4-BE49-F238E27FC236}">
                <a16:creationId xmlns:a16="http://schemas.microsoft.com/office/drawing/2014/main" id="{88D39D70-DFA1-ACA5-D1A3-E09994448A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11" t="34369" r="15769" b="30638"/>
          <a:stretch/>
        </p:blipFill>
        <p:spPr bwMode="auto">
          <a:xfrm>
            <a:off x="6232067" y="362947"/>
            <a:ext cx="2265262" cy="58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16863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dirty="0"/>
              <a:t>02</a:t>
            </a:r>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2184415"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lvl="0" indent="0" algn="l" rtl="0">
              <a:spcBef>
                <a:spcPts val="0"/>
              </a:spcBef>
              <a:spcAft>
                <a:spcPts val="0"/>
              </a:spcAft>
              <a:buNone/>
            </a:pPr>
            <a:r>
              <a:rPr lang="en-US" sz="2000" b="1" dirty="0">
                <a:solidFill>
                  <a:schemeClr val="bg1"/>
                </a:solidFill>
                <a:latin typeface="Play" panose="020B0604020202020204" charset="0"/>
              </a:rPr>
              <a:t>Blind </a:t>
            </a:r>
            <a:r>
              <a:rPr lang="en-US" b="1" dirty="0">
                <a:solidFill>
                  <a:schemeClr val="bg1"/>
                </a:solidFill>
                <a:latin typeface="Play" panose="020B0604020202020204" charset="0"/>
              </a:rPr>
              <a:t> </a:t>
            </a:r>
            <a:r>
              <a:rPr lang="en-US" sz="2000" b="1" dirty="0">
                <a:solidFill>
                  <a:schemeClr val="bg1"/>
                </a:solidFill>
                <a:latin typeface="Play" panose="020B0604020202020204" charset="0"/>
              </a:rPr>
              <a:t>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5" name="TextBox 4">
            <a:extLst>
              <a:ext uri="{FF2B5EF4-FFF2-40B4-BE49-F238E27FC236}">
                <a16:creationId xmlns:a16="http://schemas.microsoft.com/office/drawing/2014/main" id="{50D54F6B-EE3C-E644-0A1B-49195D52A673}"/>
              </a:ext>
            </a:extLst>
          </p:cNvPr>
          <p:cNvSpPr txBox="1"/>
          <p:nvPr/>
        </p:nvSpPr>
        <p:spPr>
          <a:xfrm>
            <a:off x="2190636" y="3162570"/>
            <a:ext cx="2001535" cy="954107"/>
          </a:xfrm>
          <a:prstGeom prst="rect">
            <a:avLst/>
          </a:prstGeom>
          <a:noFill/>
        </p:spPr>
        <p:txBody>
          <a:bodyPr wrap="square">
            <a:spAutoFit/>
          </a:bodyPr>
          <a:lstStyle/>
          <a:p>
            <a:r>
              <a:rPr lang="en-US" dirty="0">
                <a:solidFill>
                  <a:schemeClr val="tx1"/>
                </a:solidFill>
                <a:latin typeface="Play" panose="020B0604020202020204" charset="0"/>
              </a:rPr>
              <a:t>“welcome back” massage -&gt; the tracking ID already exists in the database.</a:t>
            </a:r>
            <a:endParaRPr lang="en-IL" dirty="0">
              <a:solidFill>
                <a:schemeClr val="tx1"/>
              </a:solidFill>
            </a:endParaRPr>
          </a:p>
        </p:txBody>
      </p:sp>
      <p:sp>
        <p:nvSpPr>
          <p:cNvPr id="10" name="TextBox 9">
            <a:extLst>
              <a:ext uri="{FF2B5EF4-FFF2-40B4-BE49-F238E27FC236}">
                <a16:creationId xmlns:a16="http://schemas.microsoft.com/office/drawing/2014/main" id="{DBF1A120-6F4D-1DBB-A807-3BF96DC6E186}"/>
              </a:ext>
            </a:extLst>
          </p:cNvPr>
          <p:cNvSpPr txBox="1"/>
          <p:nvPr/>
        </p:nvSpPr>
        <p:spPr>
          <a:xfrm>
            <a:off x="5512805" y="2143155"/>
            <a:ext cx="1746124" cy="523220"/>
          </a:xfrm>
          <a:prstGeom prst="rect">
            <a:avLst/>
          </a:prstGeom>
          <a:noFill/>
        </p:spPr>
        <p:txBody>
          <a:bodyPr wrap="square">
            <a:spAutoFit/>
          </a:bodyPr>
          <a:lstStyle/>
          <a:p>
            <a:r>
              <a:rPr lang="en-US" dirty="0">
                <a:solidFill>
                  <a:schemeClr val="tx1"/>
                </a:solidFill>
                <a:latin typeface="Play" panose="020B0604020202020204" charset="0"/>
              </a:rPr>
              <a:t>The cookie session and tracking ID.</a:t>
            </a:r>
            <a:endParaRPr lang="en-IL" dirty="0">
              <a:solidFill>
                <a:schemeClr val="tx1"/>
              </a:solidFill>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819010" y="1475007"/>
            <a:ext cx="7505979" cy="3108543"/>
          </a:xfrm>
          <a:prstGeom prst="rect">
            <a:avLst/>
          </a:prstGeom>
          <a:noFill/>
        </p:spPr>
        <p:txBody>
          <a:bodyPr wrap="square">
            <a:spAutoFit/>
          </a:bodyPr>
          <a:lstStyle/>
          <a:p>
            <a:r>
              <a:rPr lang="en-US" u="sng" dirty="0">
                <a:solidFill>
                  <a:schemeClr val="bg1"/>
                </a:solidFill>
                <a:latin typeface="Play" panose="020B0604020202020204" charset="0"/>
              </a:rPr>
              <a:t>Scanner</a:t>
            </a:r>
            <a:r>
              <a:rPr lang="en-US" dirty="0">
                <a:solidFill>
                  <a:schemeClr val="bg1"/>
                </a:solidFill>
                <a:latin typeface="Play" panose="020B0604020202020204" charset="0"/>
              </a:rPr>
              <a:t>: The scanner module automates the process of identifying common security issues, such as cross-site scripting (XSS), SQL injection, and more. It scans the target application for vulnerabilities and generates detailed reports.</a:t>
            </a:r>
          </a:p>
          <a:p>
            <a:endParaRPr lang="en-US" dirty="0">
              <a:solidFill>
                <a:schemeClr val="bg1"/>
              </a:solidFill>
              <a:latin typeface="Play" panose="020B0604020202020204" charset="0"/>
            </a:endParaRPr>
          </a:p>
          <a:p>
            <a:r>
              <a:rPr lang="en-US" u="sng" dirty="0">
                <a:solidFill>
                  <a:schemeClr val="bg1"/>
                </a:solidFill>
                <a:latin typeface="Play" panose="020B0604020202020204" charset="0"/>
              </a:rPr>
              <a:t>Spider</a:t>
            </a:r>
            <a:r>
              <a:rPr lang="en-US" dirty="0">
                <a:solidFill>
                  <a:schemeClr val="bg1"/>
                </a:solidFill>
                <a:latin typeface="Play" panose="020B0604020202020204" charset="0"/>
              </a:rPr>
              <a:t>: The spider tool helps in mapping the application's content and functionality by automatically exploring and identifying all accessible pages and resources. This aids in comprehensively testing the application's attack surface.</a:t>
            </a:r>
          </a:p>
          <a:p>
            <a:endParaRPr lang="en-US" dirty="0">
              <a:solidFill>
                <a:schemeClr val="bg1"/>
              </a:solidFill>
              <a:latin typeface="Play" panose="020B0604020202020204" charset="0"/>
            </a:endParaRPr>
          </a:p>
          <a:p>
            <a:r>
              <a:rPr lang="en-US" u="sng" dirty="0">
                <a:solidFill>
                  <a:schemeClr val="bg1"/>
                </a:solidFill>
                <a:latin typeface="Play" panose="020B0604020202020204" charset="0"/>
              </a:rPr>
              <a:t>Intruder</a:t>
            </a:r>
            <a:r>
              <a:rPr lang="en-US" dirty="0">
                <a:solidFill>
                  <a:schemeClr val="bg1"/>
                </a:solidFill>
                <a:latin typeface="Play" panose="020B0604020202020204" charset="0"/>
              </a:rPr>
              <a:t>: This feature facilitates automated attacks by allowing users to define and customize payloads, target specific parameters, and perform brute-force or fuzzing attacks. It helps identify vulnerabilities that may arise from improper input handling.</a:t>
            </a:r>
          </a:p>
          <a:p>
            <a:endParaRPr lang="en-US" dirty="0">
              <a:solidFill>
                <a:schemeClr val="bg1"/>
              </a:solidFill>
              <a:latin typeface="Play" panose="020B0604020202020204" charset="0"/>
            </a:endParaRPr>
          </a:p>
          <a:p>
            <a:endParaRPr lang="en-US" dirty="0">
              <a:solidFill>
                <a:schemeClr val="bg1"/>
              </a:solidFill>
              <a:latin typeface="Play" panose="020B0604020202020204" charset="0"/>
            </a:endParaRPr>
          </a:p>
          <a:p>
            <a:endParaRPr lang="en-US" dirty="0">
              <a:solidFill>
                <a:schemeClr val="bg1"/>
              </a:solidFill>
              <a:latin typeface="Play" panose="020B0604020202020204" charset="0"/>
            </a:endParaRPr>
          </a:p>
        </p:txBody>
      </p:sp>
      <p:sp>
        <p:nvSpPr>
          <p:cNvPr id="2" name="TextBox 1">
            <a:extLst>
              <a:ext uri="{FF2B5EF4-FFF2-40B4-BE49-F238E27FC236}">
                <a16:creationId xmlns:a16="http://schemas.microsoft.com/office/drawing/2014/main" id="{43E7BEBA-2106-2281-BBB7-6F7534AB3983}"/>
              </a:ext>
            </a:extLst>
          </p:cNvPr>
          <p:cNvSpPr txBox="1"/>
          <p:nvPr/>
        </p:nvSpPr>
        <p:spPr>
          <a:xfrm>
            <a:off x="3561958" y="705936"/>
            <a:ext cx="2403186" cy="600164"/>
          </a:xfrm>
          <a:prstGeom prst="rect">
            <a:avLst/>
          </a:prstGeom>
          <a:noFill/>
        </p:spPr>
        <p:txBody>
          <a:bodyPr wrap="square">
            <a:spAutoFit/>
          </a:bodyPr>
          <a:lstStyle/>
          <a:p>
            <a:r>
              <a:rPr lang="en-US" sz="3300" dirty="0">
                <a:solidFill>
                  <a:schemeClr val="bg1"/>
                </a:solidFill>
                <a:latin typeface="Play" panose="020B0604020202020204" charset="0"/>
              </a:rPr>
              <a:t>Burp Suite</a:t>
            </a:r>
          </a:p>
        </p:txBody>
      </p:sp>
      <p:cxnSp>
        <p:nvCxnSpPr>
          <p:cNvPr id="3" name="Google Shape;2655;p42">
            <a:extLst>
              <a:ext uri="{FF2B5EF4-FFF2-40B4-BE49-F238E27FC236}">
                <a16:creationId xmlns:a16="http://schemas.microsoft.com/office/drawing/2014/main" id="{C1021F7E-B8AA-6BB4-3DF7-18C546BA560F}"/>
              </a:ext>
            </a:extLst>
          </p:cNvPr>
          <p:cNvCxnSpPr>
            <a:stCxn id="7" idx="6"/>
            <a:endCxn id="8" idx="2"/>
          </p:cNvCxnSpPr>
          <p:nvPr/>
        </p:nvCxnSpPr>
        <p:spPr>
          <a:xfrm>
            <a:off x="3599551" y="1289268"/>
            <a:ext cx="2067027"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92027872-E9A6-E059-1FFA-07149E701BD6}"/>
              </a:ext>
            </a:extLst>
          </p:cNvPr>
          <p:cNvGrpSpPr/>
          <p:nvPr/>
        </p:nvGrpSpPr>
        <p:grpSpPr>
          <a:xfrm>
            <a:off x="3540857" y="1253942"/>
            <a:ext cx="2184415" cy="70651"/>
            <a:chOff x="3037465" y="2424853"/>
            <a:chExt cx="5035419" cy="135300"/>
          </a:xfrm>
        </p:grpSpPr>
        <p:sp>
          <p:nvSpPr>
            <p:cNvPr id="7" name="Google Shape;2656;p42">
              <a:extLst>
                <a:ext uri="{FF2B5EF4-FFF2-40B4-BE49-F238E27FC236}">
                  <a16:creationId xmlns:a16="http://schemas.microsoft.com/office/drawing/2014/main" id="{774D8E07-6F47-A405-0490-979626084D0E}"/>
                </a:ext>
              </a:extLst>
            </p:cNvPr>
            <p:cNvSpPr/>
            <p:nvPr/>
          </p:nvSpPr>
          <p:spPr>
            <a:xfrm>
              <a:off x="3037465" y="2424853"/>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57;p42">
              <a:extLst>
                <a:ext uri="{FF2B5EF4-FFF2-40B4-BE49-F238E27FC236}">
                  <a16:creationId xmlns:a16="http://schemas.microsoft.com/office/drawing/2014/main" id="{D4CCD618-2D8C-09EB-BBBB-3D59B0969816}"/>
                </a:ext>
              </a:extLst>
            </p:cNvPr>
            <p:cNvSpPr/>
            <p:nvPr/>
          </p:nvSpPr>
          <p:spPr>
            <a:xfrm>
              <a:off x="7937584" y="2424853"/>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2659;p42">
              <a:extLst>
                <a:ext uri="{FF2B5EF4-FFF2-40B4-BE49-F238E27FC236}">
                  <a16:creationId xmlns:a16="http://schemas.microsoft.com/office/drawing/2014/main" id="{BC59C279-1664-0248-F5F0-28D375596579}"/>
                </a:ext>
              </a:extLst>
            </p:cNvPr>
            <p:cNvCxnSpPr>
              <a:stCxn id="7" idx="6"/>
              <a:endCxn id="8" idx="2"/>
            </p:cNvCxnSpPr>
            <p:nvPr/>
          </p:nvCxnSpPr>
          <p:spPr>
            <a:xfrm>
              <a:off x="3172765" y="2492503"/>
              <a:ext cx="4764819"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11" name="Picture 2" descr="All you need to know about BurpSuite">
            <a:extLst>
              <a:ext uri="{FF2B5EF4-FFF2-40B4-BE49-F238E27FC236}">
                <a16:creationId xmlns:a16="http://schemas.microsoft.com/office/drawing/2014/main" id="{50537253-FA3D-D7C7-4C8D-4150352EEB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11" t="34369" r="15769" b="30638"/>
          <a:stretch/>
        </p:blipFill>
        <p:spPr bwMode="auto">
          <a:xfrm>
            <a:off x="6232067" y="362947"/>
            <a:ext cx="2265262" cy="58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68171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dirty="0"/>
              <a:t>02</a:t>
            </a:r>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2184415"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lvl="0" indent="0" algn="l" rtl="0">
              <a:spcBef>
                <a:spcPts val="0"/>
              </a:spcBef>
              <a:spcAft>
                <a:spcPts val="0"/>
              </a:spcAft>
              <a:buNone/>
            </a:pPr>
            <a:r>
              <a:rPr lang="en-US" sz="2000" b="1" dirty="0">
                <a:solidFill>
                  <a:schemeClr val="bg1"/>
                </a:solidFill>
                <a:latin typeface="Play" panose="020B0604020202020204" charset="0"/>
              </a:rPr>
              <a:t>Blind </a:t>
            </a:r>
            <a:r>
              <a:rPr lang="en-US" b="1" dirty="0">
                <a:solidFill>
                  <a:schemeClr val="bg1"/>
                </a:solidFill>
                <a:latin typeface="Play" panose="020B0604020202020204" charset="0"/>
              </a:rPr>
              <a:t> </a:t>
            </a:r>
            <a:r>
              <a:rPr lang="en-US" sz="2000" b="1" dirty="0">
                <a:solidFill>
                  <a:schemeClr val="bg1"/>
                </a:solidFill>
                <a:latin typeface="Play" panose="020B0604020202020204" charset="0"/>
              </a:rPr>
              <a:t>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5" name="TextBox 4">
            <a:extLst>
              <a:ext uri="{FF2B5EF4-FFF2-40B4-BE49-F238E27FC236}">
                <a16:creationId xmlns:a16="http://schemas.microsoft.com/office/drawing/2014/main" id="{50D54F6B-EE3C-E644-0A1B-49195D52A673}"/>
              </a:ext>
            </a:extLst>
          </p:cNvPr>
          <p:cNvSpPr txBox="1"/>
          <p:nvPr/>
        </p:nvSpPr>
        <p:spPr>
          <a:xfrm>
            <a:off x="2190636" y="3162570"/>
            <a:ext cx="2001535" cy="954107"/>
          </a:xfrm>
          <a:prstGeom prst="rect">
            <a:avLst/>
          </a:prstGeom>
          <a:noFill/>
        </p:spPr>
        <p:txBody>
          <a:bodyPr wrap="square">
            <a:spAutoFit/>
          </a:bodyPr>
          <a:lstStyle/>
          <a:p>
            <a:r>
              <a:rPr lang="en-US" dirty="0">
                <a:solidFill>
                  <a:schemeClr val="tx1"/>
                </a:solidFill>
                <a:latin typeface="Play" panose="020B0604020202020204" charset="0"/>
              </a:rPr>
              <a:t>“welcome back” massage -&gt; the tracking ID already exists in the database.</a:t>
            </a:r>
            <a:endParaRPr lang="en-IL" dirty="0">
              <a:solidFill>
                <a:schemeClr val="tx1"/>
              </a:solidFill>
            </a:endParaRPr>
          </a:p>
        </p:txBody>
      </p:sp>
      <p:sp>
        <p:nvSpPr>
          <p:cNvPr id="10" name="TextBox 9">
            <a:extLst>
              <a:ext uri="{FF2B5EF4-FFF2-40B4-BE49-F238E27FC236}">
                <a16:creationId xmlns:a16="http://schemas.microsoft.com/office/drawing/2014/main" id="{DBF1A120-6F4D-1DBB-A807-3BF96DC6E186}"/>
              </a:ext>
            </a:extLst>
          </p:cNvPr>
          <p:cNvSpPr txBox="1"/>
          <p:nvPr/>
        </p:nvSpPr>
        <p:spPr>
          <a:xfrm>
            <a:off x="5512805" y="2143155"/>
            <a:ext cx="1746124" cy="523220"/>
          </a:xfrm>
          <a:prstGeom prst="rect">
            <a:avLst/>
          </a:prstGeom>
          <a:noFill/>
        </p:spPr>
        <p:txBody>
          <a:bodyPr wrap="square">
            <a:spAutoFit/>
          </a:bodyPr>
          <a:lstStyle/>
          <a:p>
            <a:r>
              <a:rPr lang="en-US" dirty="0">
                <a:solidFill>
                  <a:schemeClr val="tx1"/>
                </a:solidFill>
                <a:latin typeface="Play" panose="020B0604020202020204" charset="0"/>
              </a:rPr>
              <a:t>The cookie session and tracking ID.</a:t>
            </a:r>
            <a:endParaRPr lang="en-IL" dirty="0">
              <a:solidFill>
                <a:schemeClr val="tx1"/>
              </a:solidFill>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819010" y="1392855"/>
            <a:ext cx="7505979" cy="3539430"/>
          </a:xfrm>
          <a:prstGeom prst="rect">
            <a:avLst/>
          </a:prstGeom>
          <a:noFill/>
        </p:spPr>
        <p:txBody>
          <a:bodyPr wrap="square">
            <a:spAutoFit/>
          </a:bodyPr>
          <a:lstStyle/>
          <a:p>
            <a:r>
              <a:rPr lang="en-US" u="sng" dirty="0">
                <a:solidFill>
                  <a:schemeClr val="bg1"/>
                </a:solidFill>
                <a:latin typeface="Play" panose="020B0604020202020204" charset="0"/>
              </a:rPr>
              <a:t>Repeater</a:t>
            </a:r>
            <a:r>
              <a:rPr lang="en-US" dirty="0">
                <a:solidFill>
                  <a:schemeClr val="bg1"/>
                </a:solidFill>
                <a:latin typeface="Play" panose="020B0604020202020204" charset="0"/>
              </a:rPr>
              <a:t>: The repeater module provides a simple way to modify and replay individual requests to observe their impact on the application. It allows for manual testing and fine-tuning of attacks or inputs.</a:t>
            </a:r>
          </a:p>
          <a:p>
            <a:endParaRPr lang="en-US" dirty="0">
              <a:solidFill>
                <a:schemeClr val="bg1"/>
              </a:solidFill>
              <a:latin typeface="Play" panose="020B0604020202020204" charset="0"/>
            </a:endParaRPr>
          </a:p>
          <a:p>
            <a:r>
              <a:rPr lang="en-US" u="sng" dirty="0">
                <a:solidFill>
                  <a:schemeClr val="bg1"/>
                </a:solidFill>
                <a:latin typeface="Play" panose="020B0604020202020204" charset="0"/>
              </a:rPr>
              <a:t>Sequencer</a:t>
            </a:r>
            <a:r>
              <a:rPr lang="en-US" dirty="0">
                <a:solidFill>
                  <a:schemeClr val="bg1"/>
                </a:solidFill>
                <a:latin typeface="Play" panose="020B0604020202020204" charset="0"/>
              </a:rPr>
              <a:t>: This tool is used to analyze the randomness and quality of session tokens or other important values generated by the application. It helps identify weaknesses that could be exploited by an attacker to guess or predict values.</a:t>
            </a:r>
          </a:p>
          <a:p>
            <a:endParaRPr lang="en-US" dirty="0">
              <a:solidFill>
                <a:schemeClr val="bg1"/>
              </a:solidFill>
              <a:latin typeface="Play" panose="020B0604020202020204" charset="0"/>
            </a:endParaRPr>
          </a:p>
          <a:p>
            <a:r>
              <a:rPr lang="en-US" dirty="0">
                <a:solidFill>
                  <a:schemeClr val="bg1"/>
                </a:solidFill>
                <a:latin typeface="Play" panose="020B0604020202020204" charset="0"/>
              </a:rPr>
              <a:t>In addition to these core functionalities, Burp Suite also offers other useful features like an encoder/decoder, comparer, extensibility through an API, and a wide range of plugins developed by the Burp Suite community.</a:t>
            </a:r>
          </a:p>
          <a:p>
            <a:r>
              <a:rPr lang="en-US" dirty="0">
                <a:solidFill>
                  <a:schemeClr val="bg1"/>
                </a:solidFill>
                <a:latin typeface="Play" panose="020B0604020202020204" charset="0"/>
              </a:rPr>
              <a:t>It is important to note that Burp Suite should be used responsibly and with proper authorization from the owners of the target application. It is primarily intended for security testing purposes and not for any malicious activities.</a:t>
            </a:r>
            <a:endParaRPr lang="en-IL" dirty="0">
              <a:solidFill>
                <a:schemeClr val="bg1"/>
              </a:solidFill>
            </a:endParaRPr>
          </a:p>
          <a:p>
            <a:endParaRPr lang="en-US" dirty="0">
              <a:solidFill>
                <a:schemeClr val="bg1"/>
              </a:solidFill>
              <a:latin typeface="Play" panose="020B0604020202020204" charset="0"/>
            </a:endParaRPr>
          </a:p>
          <a:p>
            <a:endParaRPr lang="en-US" dirty="0">
              <a:solidFill>
                <a:schemeClr val="bg1"/>
              </a:solidFill>
              <a:latin typeface="Play" panose="020B0604020202020204" charset="0"/>
            </a:endParaRPr>
          </a:p>
        </p:txBody>
      </p:sp>
      <p:sp>
        <p:nvSpPr>
          <p:cNvPr id="2" name="TextBox 1">
            <a:extLst>
              <a:ext uri="{FF2B5EF4-FFF2-40B4-BE49-F238E27FC236}">
                <a16:creationId xmlns:a16="http://schemas.microsoft.com/office/drawing/2014/main" id="{9773335F-B6EA-0E64-4118-CBACDC20FA30}"/>
              </a:ext>
            </a:extLst>
          </p:cNvPr>
          <p:cNvSpPr txBox="1"/>
          <p:nvPr/>
        </p:nvSpPr>
        <p:spPr>
          <a:xfrm>
            <a:off x="3561958" y="705936"/>
            <a:ext cx="2403186" cy="600164"/>
          </a:xfrm>
          <a:prstGeom prst="rect">
            <a:avLst/>
          </a:prstGeom>
          <a:noFill/>
        </p:spPr>
        <p:txBody>
          <a:bodyPr wrap="square">
            <a:spAutoFit/>
          </a:bodyPr>
          <a:lstStyle/>
          <a:p>
            <a:r>
              <a:rPr lang="en-US" sz="3300" dirty="0">
                <a:solidFill>
                  <a:schemeClr val="bg1"/>
                </a:solidFill>
                <a:latin typeface="Play" panose="020B0604020202020204" charset="0"/>
              </a:rPr>
              <a:t>Burp Suite</a:t>
            </a:r>
          </a:p>
        </p:txBody>
      </p:sp>
      <p:cxnSp>
        <p:nvCxnSpPr>
          <p:cNvPr id="3" name="Google Shape;2655;p42">
            <a:extLst>
              <a:ext uri="{FF2B5EF4-FFF2-40B4-BE49-F238E27FC236}">
                <a16:creationId xmlns:a16="http://schemas.microsoft.com/office/drawing/2014/main" id="{7403D787-D9F2-0B11-B75E-24698D781B48}"/>
              </a:ext>
            </a:extLst>
          </p:cNvPr>
          <p:cNvCxnSpPr>
            <a:stCxn id="7" idx="6"/>
            <a:endCxn id="8" idx="2"/>
          </p:cNvCxnSpPr>
          <p:nvPr/>
        </p:nvCxnSpPr>
        <p:spPr>
          <a:xfrm>
            <a:off x="3599551" y="1289268"/>
            <a:ext cx="2067027"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AF965535-0030-C6FF-FAA7-EF813844960E}"/>
              </a:ext>
            </a:extLst>
          </p:cNvPr>
          <p:cNvGrpSpPr/>
          <p:nvPr/>
        </p:nvGrpSpPr>
        <p:grpSpPr>
          <a:xfrm>
            <a:off x="3540857" y="1253942"/>
            <a:ext cx="2184415" cy="70651"/>
            <a:chOff x="3037465" y="2424853"/>
            <a:chExt cx="5035419" cy="135300"/>
          </a:xfrm>
        </p:grpSpPr>
        <p:sp>
          <p:nvSpPr>
            <p:cNvPr id="7" name="Google Shape;2656;p42">
              <a:extLst>
                <a:ext uri="{FF2B5EF4-FFF2-40B4-BE49-F238E27FC236}">
                  <a16:creationId xmlns:a16="http://schemas.microsoft.com/office/drawing/2014/main" id="{3F38689D-DB54-BA22-94A6-D0183ACFB1F2}"/>
                </a:ext>
              </a:extLst>
            </p:cNvPr>
            <p:cNvSpPr/>
            <p:nvPr/>
          </p:nvSpPr>
          <p:spPr>
            <a:xfrm>
              <a:off x="3037465" y="2424853"/>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57;p42">
              <a:extLst>
                <a:ext uri="{FF2B5EF4-FFF2-40B4-BE49-F238E27FC236}">
                  <a16:creationId xmlns:a16="http://schemas.microsoft.com/office/drawing/2014/main" id="{5A5639DB-69BB-B4BA-A4AF-A4811E8D45EE}"/>
                </a:ext>
              </a:extLst>
            </p:cNvPr>
            <p:cNvSpPr/>
            <p:nvPr/>
          </p:nvSpPr>
          <p:spPr>
            <a:xfrm>
              <a:off x="7937584" y="2424853"/>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2659;p42">
              <a:extLst>
                <a:ext uri="{FF2B5EF4-FFF2-40B4-BE49-F238E27FC236}">
                  <a16:creationId xmlns:a16="http://schemas.microsoft.com/office/drawing/2014/main" id="{A73C8DB0-2CF9-12E1-DDE2-93C34800670A}"/>
                </a:ext>
              </a:extLst>
            </p:cNvPr>
            <p:cNvCxnSpPr>
              <a:stCxn id="7" idx="6"/>
              <a:endCxn id="8" idx="2"/>
            </p:cNvCxnSpPr>
            <p:nvPr/>
          </p:nvCxnSpPr>
          <p:spPr>
            <a:xfrm>
              <a:off x="3172765" y="2492503"/>
              <a:ext cx="4764819"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11" name="Picture 2" descr="All you need to know about BurpSuite">
            <a:extLst>
              <a:ext uri="{FF2B5EF4-FFF2-40B4-BE49-F238E27FC236}">
                <a16:creationId xmlns:a16="http://schemas.microsoft.com/office/drawing/2014/main" id="{CB7ED06D-0EA0-EEAC-7FAC-A9D1E974C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11" t="34369" r="15769" b="30638"/>
          <a:stretch/>
        </p:blipFill>
        <p:spPr bwMode="auto">
          <a:xfrm>
            <a:off x="6232067" y="362947"/>
            <a:ext cx="2265262" cy="58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41523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dirty="0"/>
              <a:t>02</a:t>
            </a:r>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22293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lvl="0" indent="0" algn="l" rtl="0">
              <a:spcBef>
                <a:spcPts val="0"/>
              </a:spcBef>
              <a:spcAft>
                <a:spcPts val="0"/>
              </a:spcAft>
              <a:buNone/>
            </a:pPr>
            <a:r>
              <a:rPr lang="en-US" sz="2000" b="1" dirty="0">
                <a:solidFill>
                  <a:schemeClr val="bg1"/>
                </a:solidFill>
                <a:latin typeface="Play" panose="020B0604020202020204" charset="0"/>
              </a:rPr>
              <a:t>Blind </a:t>
            </a:r>
            <a:r>
              <a:rPr lang="en-US" b="1" dirty="0">
                <a:solidFill>
                  <a:schemeClr val="bg1"/>
                </a:solidFill>
                <a:latin typeface="Play" panose="020B0604020202020204" charset="0"/>
              </a:rPr>
              <a:t> </a:t>
            </a:r>
            <a:r>
              <a:rPr lang="en-US" sz="2000" b="1" dirty="0">
                <a:solidFill>
                  <a:schemeClr val="bg1"/>
                </a:solidFill>
                <a:latin typeface="Play" panose="020B0604020202020204" charset="0"/>
              </a:rPr>
              <a:t>SQLi</a:t>
            </a:r>
          </a:p>
        </p:txBody>
      </p:sp>
      <p:sp>
        <p:nvSpPr>
          <p:cNvPr id="29" name="TextBox 28">
            <a:extLst>
              <a:ext uri="{FF2B5EF4-FFF2-40B4-BE49-F238E27FC236}">
                <a16:creationId xmlns:a16="http://schemas.microsoft.com/office/drawing/2014/main" id="{4E3632AB-4285-6534-C534-51843679AC7A}"/>
              </a:ext>
            </a:extLst>
          </p:cNvPr>
          <p:cNvSpPr txBox="1"/>
          <p:nvPr/>
        </p:nvSpPr>
        <p:spPr>
          <a:xfrm>
            <a:off x="1039872" y="1918917"/>
            <a:ext cx="7064256" cy="2031325"/>
          </a:xfrm>
          <a:prstGeom prst="rect">
            <a:avLst/>
          </a:prstGeom>
          <a:noFill/>
        </p:spPr>
        <p:txBody>
          <a:bodyPr wrap="square">
            <a:spAutoFit/>
          </a:bodyPr>
          <a:lstStyle/>
          <a:p>
            <a:r>
              <a:rPr lang="en-US" dirty="0">
                <a:solidFill>
                  <a:schemeClr val="tx2"/>
                </a:solidFill>
                <a:latin typeface="Play" panose="020B0604020202020204" charset="0"/>
              </a:rPr>
              <a:t>Boolean-based SQL Injection </a:t>
            </a:r>
            <a:r>
              <a:rPr lang="en-US" dirty="0">
                <a:solidFill>
                  <a:schemeClr val="bg1"/>
                </a:solidFill>
                <a:latin typeface="Play" panose="020B0604020202020204" charset="0"/>
              </a:rPr>
              <a:t>is an </a:t>
            </a:r>
            <a:r>
              <a:rPr lang="en-US" dirty="0">
                <a:solidFill>
                  <a:schemeClr val="tx2"/>
                </a:solidFill>
                <a:latin typeface="Play" panose="020B0604020202020204" charset="0"/>
              </a:rPr>
              <a:t>inferential (blind) SQL Injection </a:t>
            </a:r>
            <a:r>
              <a:rPr lang="en-US" dirty="0">
                <a:solidFill>
                  <a:schemeClr val="bg1"/>
                </a:solidFill>
                <a:latin typeface="Play" panose="020B0604020202020204" charset="0"/>
              </a:rPr>
              <a:t>technique that relies on sending an SQL query to the database which forces the application to return a different result depending on whether the query returns a TRUE or FALSE result.</a:t>
            </a:r>
          </a:p>
          <a:p>
            <a:endParaRPr lang="en-US" dirty="0">
              <a:solidFill>
                <a:schemeClr val="bg1"/>
              </a:solidFill>
              <a:latin typeface="Play" panose="020B0604020202020204" charset="0"/>
            </a:endParaRPr>
          </a:p>
          <a:p>
            <a:r>
              <a:rPr lang="en-US" dirty="0">
                <a:solidFill>
                  <a:schemeClr val="bg1"/>
                </a:solidFill>
                <a:latin typeface="Play" panose="020B0604020202020204" charset="0"/>
              </a:rPr>
              <a:t>Depending on the result, the content within the HTTP response will change, or remain the same. This allows an attacker to infer if the payload used returned true or false, even though no data from the database is returned. This attack is typically slow (especially on large databases) since an attacker would need to enumerate a database, character by character.</a:t>
            </a:r>
            <a:endParaRPr lang="en-IL" dirty="0">
              <a:solidFill>
                <a:schemeClr val="bg1"/>
              </a:solidFill>
              <a:latin typeface="Play" panose="020B0604020202020204" charset="0"/>
            </a:endParaRPr>
          </a:p>
        </p:txBody>
      </p:sp>
      <p:sp>
        <p:nvSpPr>
          <p:cNvPr id="2" name="TextBox 1">
            <a:extLst>
              <a:ext uri="{FF2B5EF4-FFF2-40B4-BE49-F238E27FC236}">
                <a16:creationId xmlns:a16="http://schemas.microsoft.com/office/drawing/2014/main" id="{4C185E45-B7A6-DF02-7DB5-3EAE51290143}"/>
              </a:ext>
            </a:extLst>
          </p:cNvPr>
          <p:cNvSpPr txBox="1"/>
          <p:nvPr/>
        </p:nvSpPr>
        <p:spPr>
          <a:xfrm>
            <a:off x="2185072" y="1020632"/>
            <a:ext cx="4977573" cy="600164"/>
          </a:xfrm>
          <a:prstGeom prst="rect">
            <a:avLst/>
          </a:prstGeom>
          <a:noFill/>
        </p:spPr>
        <p:txBody>
          <a:bodyPr wrap="square">
            <a:spAutoFit/>
          </a:bodyPr>
          <a:lstStyle/>
          <a:p>
            <a:r>
              <a:rPr lang="en-US" sz="3300" dirty="0">
                <a:solidFill>
                  <a:schemeClr val="bg1"/>
                </a:solidFill>
                <a:latin typeface="Play" panose="020B0604020202020204" charset="0"/>
              </a:rPr>
              <a:t>Boolean-based Blind SQLi</a:t>
            </a:r>
          </a:p>
        </p:txBody>
      </p:sp>
      <p:cxnSp>
        <p:nvCxnSpPr>
          <p:cNvPr id="3" name="Google Shape;2655;p42">
            <a:extLst>
              <a:ext uri="{FF2B5EF4-FFF2-40B4-BE49-F238E27FC236}">
                <a16:creationId xmlns:a16="http://schemas.microsoft.com/office/drawing/2014/main" id="{EB1E5958-27A6-91A9-852A-56528280E080}"/>
              </a:ext>
            </a:extLst>
          </p:cNvPr>
          <p:cNvCxnSpPr>
            <a:stCxn id="5" idx="6"/>
            <a:endCxn id="6" idx="2"/>
          </p:cNvCxnSpPr>
          <p:nvPr/>
        </p:nvCxnSpPr>
        <p:spPr>
          <a:xfrm>
            <a:off x="2284858" y="1623182"/>
            <a:ext cx="4764819"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4" name="Google Shape;2658;p42">
            <a:extLst>
              <a:ext uri="{FF2B5EF4-FFF2-40B4-BE49-F238E27FC236}">
                <a16:creationId xmlns:a16="http://schemas.microsoft.com/office/drawing/2014/main" id="{0AD3A964-9C72-C4FF-BE26-4A1EAF9D9DC3}"/>
              </a:ext>
            </a:extLst>
          </p:cNvPr>
          <p:cNvGrpSpPr/>
          <p:nvPr/>
        </p:nvGrpSpPr>
        <p:grpSpPr>
          <a:xfrm>
            <a:off x="2149558" y="1555532"/>
            <a:ext cx="5035419" cy="135300"/>
            <a:chOff x="3037465" y="2424853"/>
            <a:chExt cx="5035419" cy="135300"/>
          </a:xfrm>
        </p:grpSpPr>
        <p:sp>
          <p:nvSpPr>
            <p:cNvPr id="5" name="Google Shape;2656;p42">
              <a:extLst>
                <a:ext uri="{FF2B5EF4-FFF2-40B4-BE49-F238E27FC236}">
                  <a16:creationId xmlns:a16="http://schemas.microsoft.com/office/drawing/2014/main" id="{FF8FB842-C3C6-1C6C-D2A0-D036272A28C5}"/>
                </a:ext>
              </a:extLst>
            </p:cNvPr>
            <p:cNvSpPr/>
            <p:nvPr/>
          </p:nvSpPr>
          <p:spPr>
            <a:xfrm>
              <a:off x="3037465" y="2424853"/>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57;p42">
              <a:extLst>
                <a:ext uri="{FF2B5EF4-FFF2-40B4-BE49-F238E27FC236}">
                  <a16:creationId xmlns:a16="http://schemas.microsoft.com/office/drawing/2014/main" id="{E5CAC644-9A7D-7B5B-C1E1-89AEB69C6B1B}"/>
                </a:ext>
              </a:extLst>
            </p:cNvPr>
            <p:cNvSpPr/>
            <p:nvPr/>
          </p:nvSpPr>
          <p:spPr>
            <a:xfrm>
              <a:off x="7937584" y="2424853"/>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2659;p42">
              <a:extLst>
                <a:ext uri="{FF2B5EF4-FFF2-40B4-BE49-F238E27FC236}">
                  <a16:creationId xmlns:a16="http://schemas.microsoft.com/office/drawing/2014/main" id="{2D5E8719-2E79-1B9C-90D6-765C35AC0C6B}"/>
                </a:ext>
              </a:extLst>
            </p:cNvPr>
            <p:cNvCxnSpPr>
              <a:stCxn id="5" idx="6"/>
              <a:endCxn id="6" idx="2"/>
            </p:cNvCxnSpPr>
            <p:nvPr/>
          </p:nvCxnSpPr>
          <p:spPr>
            <a:xfrm>
              <a:off x="3172765" y="2492503"/>
              <a:ext cx="4764819"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extLst>
      <p:ext uri="{BB962C8B-B14F-4D97-AF65-F5344CB8AC3E}">
        <p14:creationId xmlns:p14="http://schemas.microsoft.com/office/powerpoint/2010/main" val="235919987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2"/>
                </a:solidFill>
              </a:rPr>
              <a:t>SQL INJECTION </a:t>
            </a:r>
            <a:r>
              <a:rPr lang="en" dirty="0">
                <a:solidFill>
                  <a:schemeClr val="bg1"/>
                </a:solidFill>
              </a:rPr>
              <a:t>IN 2022</a:t>
            </a:r>
            <a:endParaRPr dirty="0"/>
          </a:p>
        </p:txBody>
      </p:sp>
      <p:sp>
        <p:nvSpPr>
          <p:cNvPr id="7" name="TextBox 6">
            <a:extLst>
              <a:ext uri="{FF2B5EF4-FFF2-40B4-BE49-F238E27FC236}">
                <a16:creationId xmlns:a16="http://schemas.microsoft.com/office/drawing/2014/main" id="{B3484C96-2DBD-922F-1B64-1F143A0ED01F}"/>
              </a:ext>
            </a:extLst>
          </p:cNvPr>
          <p:cNvSpPr txBox="1"/>
          <p:nvPr/>
        </p:nvSpPr>
        <p:spPr>
          <a:xfrm>
            <a:off x="630825" y="1461717"/>
            <a:ext cx="8246788" cy="523220"/>
          </a:xfrm>
          <a:prstGeom prst="rect">
            <a:avLst/>
          </a:prstGeom>
          <a:noFill/>
        </p:spPr>
        <p:txBody>
          <a:bodyPr wrap="square">
            <a:spAutoFit/>
          </a:bodyPr>
          <a:lstStyle/>
          <a:p>
            <a:r>
              <a:rPr lang="en-US" b="0" i="0" dirty="0">
                <a:solidFill>
                  <a:schemeClr val="bg1"/>
                </a:solidFill>
                <a:effectLst/>
                <a:latin typeface="Play" panose="020B0604020202020204" charset="0"/>
              </a:rPr>
              <a:t>SQL Injection is the main source of web application critical vulnerabilities found globally in 2022, with </a:t>
            </a:r>
            <a:r>
              <a:rPr lang="en-US" b="1" i="0" dirty="0">
                <a:solidFill>
                  <a:schemeClr val="tx2"/>
                </a:solidFill>
                <a:effectLst/>
                <a:latin typeface="Play" panose="020B0604020202020204" charset="0"/>
              </a:rPr>
              <a:t>33 percent</a:t>
            </a:r>
            <a:r>
              <a:rPr lang="en-US" b="0" i="0" dirty="0">
                <a:solidFill>
                  <a:schemeClr val="bg1"/>
                </a:solidFill>
                <a:effectLst/>
                <a:latin typeface="Play" panose="020B0604020202020204" charset="0"/>
              </a:rPr>
              <a:t>.</a:t>
            </a:r>
            <a:endParaRPr lang="en-IL" dirty="0">
              <a:solidFill>
                <a:schemeClr val="bg1"/>
              </a:solidFill>
              <a:latin typeface="Play" panose="020B0604020202020204" charset="0"/>
            </a:endParaRPr>
          </a:p>
        </p:txBody>
      </p:sp>
      <p:pic>
        <p:nvPicPr>
          <p:cNvPr id="3" name="Picture 2">
            <a:extLst>
              <a:ext uri="{FF2B5EF4-FFF2-40B4-BE49-F238E27FC236}">
                <a16:creationId xmlns:a16="http://schemas.microsoft.com/office/drawing/2014/main" id="{BE97589A-4E56-3434-7C18-7B0989E2E1A1}"/>
              </a:ext>
            </a:extLst>
          </p:cNvPr>
          <p:cNvPicPr>
            <a:picLocks noChangeAspect="1"/>
          </p:cNvPicPr>
          <p:nvPr/>
        </p:nvPicPr>
        <p:blipFill rotWithShape="1">
          <a:blip r:embed="rId3"/>
          <a:srcRect l="19173" t="33283" r="43684" b="24879"/>
          <a:stretch/>
        </p:blipFill>
        <p:spPr>
          <a:xfrm>
            <a:off x="747087" y="2065043"/>
            <a:ext cx="4007132" cy="2538932"/>
          </a:xfrm>
          <a:prstGeom prst="rect">
            <a:avLst/>
          </a:prstGeom>
        </p:spPr>
      </p:pic>
      <p:sp>
        <p:nvSpPr>
          <p:cNvPr id="4" name="TextBox 3">
            <a:extLst>
              <a:ext uri="{FF2B5EF4-FFF2-40B4-BE49-F238E27FC236}">
                <a16:creationId xmlns:a16="http://schemas.microsoft.com/office/drawing/2014/main" id="{799783F8-ABC2-81CF-45B8-6A9BB6AE3FA3}"/>
              </a:ext>
            </a:extLst>
          </p:cNvPr>
          <p:cNvSpPr txBox="1"/>
          <p:nvPr/>
        </p:nvSpPr>
        <p:spPr>
          <a:xfrm>
            <a:off x="747087" y="4684081"/>
            <a:ext cx="1787549" cy="307777"/>
          </a:xfrm>
          <a:prstGeom prst="rect">
            <a:avLst/>
          </a:prstGeom>
          <a:noFill/>
        </p:spPr>
        <p:txBody>
          <a:bodyPr wrap="square" rtlCol="0">
            <a:spAutoFit/>
          </a:bodyPr>
          <a:lstStyle/>
          <a:p>
            <a:r>
              <a:rPr lang="en-US" dirty="0">
                <a:solidFill>
                  <a:schemeClr val="bg1"/>
                </a:solidFill>
                <a:latin typeface="Play" panose="020B0604020202020204" charset="0"/>
              </a:rPr>
              <a:t>- From statista.com</a:t>
            </a:r>
            <a:endParaRPr lang="en-IL" dirty="0">
              <a:solidFill>
                <a:schemeClr val="bg1"/>
              </a:solidFill>
              <a:latin typeface="Play" panose="020B0604020202020204" charset="0"/>
            </a:endParaRPr>
          </a:p>
        </p:txBody>
      </p:sp>
    </p:spTree>
    <p:extLst>
      <p:ext uri="{BB962C8B-B14F-4D97-AF65-F5344CB8AC3E}">
        <p14:creationId xmlns:p14="http://schemas.microsoft.com/office/powerpoint/2010/main" val="677792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dirty="0"/>
              <a:t>02</a:t>
            </a:r>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2000" b="1" dirty="0">
                <a:solidFill>
                  <a:schemeClr val="bg1"/>
                </a:solidFill>
                <a:latin typeface="Play" panose="020B0604020202020204" charset="0"/>
              </a:rPr>
              <a:t>Blind </a:t>
            </a:r>
            <a:r>
              <a:rPr lang="en-US" b="1" dirty="0">
                <a:solidFill>
                  <a:schemeClr val="bg1"/>
                </a:solidFill>
                <a:latin typeface="Play" panose="020B0604020202020204" charset="0"/>
              </a:rPr>
              <a:t> </a:t>
            </a:r>
            <a:r>
              <a:rPr lang="en-US" sz="2000" b="1" dirty="0">
                <a:solidFill>
                  <a:schemeClr val="bg1"/>
                </a:solidFill>
                <a:latin typeface="Play" panose="020B0604020202020204" charset="0"/>
              </a:rPr>
              <a:t>SQLi </a:t>
            </a:r>
            <a:r>
              <a:rPr lang="en-US" sz="20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8" name="TextBox 7">
            <a:extLst>
              <a:ext uri="{FF2B5EF4-FFF2-40B4-BE49-F238E27FC236}">
                <a16:creationId xmlns:a16="http://schemas.microsoft.com/office/drawing/2014/main" id="{2D137051-B211-7CE7-F761-43BB98507905}"/>
              </a:ext>
            </a:extLst>
          </p:cNvPr>
          <p:cNvSpPr txBox="1"/>
          <p:nvPr/>
        </p:nvSpPr>
        <p:spPr>
          <a:xfrm>
            <a:off x="592037" y="1414527"/>
            <a:ext cx="3234375" cy="2060193"/>
          </a:xfrm>
          <a:prstGeom prst="rect">
            <a:avLst/>
          </a:prstGeom>
          <a:noFill/>
        </p:spPr>
        <p:txBody>
          <a:bodyPr wrap="square">
            <a:spAutoFit/>
          </a:bodyPr>
          <a:lstStyle/>
          <a:p>
            <a:r>
              <a:rPr lang="en-US" dirty="0">
                <a:solidFill>
                  <a:schemeClr val="bg1"/>
                </a:solidFill>
                <a:latin typeface="Play" panose="020B0604020202020204" charset="0"/>
              </a:rPr>
              <a:t>Vulnerabilities – tracking cookie.</a:t>
            </a:r>
          </a:p>
          <a:p>
            <a:r>
              <a:rPr lang="en-US" dirty="0">
                <a:solidFill>
                  <a:schemeClr val="bg1"/>
                </a:solidFill>
                <a:latin typeface="Play" panose="020B0604020202020204" charset="0"/>
              </a:rPr>
              <a:t>Goal – find the administrator password and log in.</a:t>
            </a:r>
          </a:p>
          <a:p>
            <a:endParaRPr lang="en-US" dirty="0">
              <a:solidFill>
                <a:schemeClr val="bg1"/>
              </a:solidFill>
              <a:latin typeface="Play" panose="020B0604020202020204" charset="0"/>
            </a:endParaRPr>
          </a:p>
          <a:p>
            <a:r>
              <a:rPr lang="en-US" dirty="0">
                <a:solidFill>
                  <a:schemeClr val="bg1"/>
                </a:solidFill>
                <a:latin typeface="Play" panose="020B0604020202020204" charset="0"/>
              </a:rPr>
              <a:t>The second time we visit the website we will get a “welcome back” massage since we already visited the website before and our tracking cookie is in the database. </a:t>
            </a:r>
          </a:p>
        </p:txBody>
      </p:sp>
      <p:pic>
        <p:nvPicPr>
          <p:cNvPr id="9" name="Picture 8">
            <a:extLst>
              <a:ext uri="{FF2B5EF4-FFF2-40B4-BE49-F238E27FC236}">
                <a16:creationId xmlns:a16="http://schemas.microsoft.com/office/drawing/2014/main" id="{E87915ED-A1CE-1E4F-746B-2F6BD4DA62E0}"/>
              </a:ext>
            </a:extLst>
          </p:cNvPr>
          <p:cNvPicPr>
            <a:picLocks noChangeAspect="1"/>
          </p:cNvPicPr>
          <p:nvPr/>
        </p:nvPicPr>
        <p:blipFill rotWithShape="1">
          <a:blip r:embed="rId3"/>
          <a:srcRect l="16682" t="34143" r="36355" b="29346"/>
          <a:stretch/>
        </p:blipFill>
        <p:spPr>
          <a:xfrm>
            <a:off x="4057336" y="921547"/>
            <a:ext cx="4311747" cy="1885585"/>
          </a:xfrm>
          <a:prstGeom prst="rect">
            <a:avLst/>
          </a:prstGeom>
        </p:spPr>
      </p:pic>
      <p:pic>
        <p:nvPicPr>
          <p:cNvPr id="10" name="Picture 9">
            <a:extLst>
              <a:ext uri="{FF2B5EF4-FFF2-40B4-BE49-F238E27FC236}">
                <a16:creationId xmlns:a16="http://schemas.microsoft.com/office/drawing/2014/main" id="{3F5B4A66-AA5E-166F-CE66-6118CE039520}"/>
              </a:ext>
            </a:extLst>
          </p:cNvPr>
          <p:cNvPicPr>
            <a:picLocks noChangeAspect="1"/>
          </p:cNvPicPr>
          <p:nvPr/>
        </p:nvPicPr>
        <p:blipFill rotWithShape="1">
          <a:blip r:embed="rId4"/>
          <a:srcRect t="3614" b="3675"/>
          <a:stretch/>
        </p:blipFill>
        <p:spPr>
          <a:xfrm>
            <a:off x="4057336" y="2845930"/>
            <a:ext cx="4182898" cy="2181362"/>
          </a:xfrm>
          <a:prstGeom prst="rect">
            <a:avLst/>
          </a:prstGeom>
        </p:spPr>
      </p:pic>
    </p:spTree>
    <p:extLst>
      <p:ext uri="{BB962C8B-B14F-4D97-AF65-F5344CB8AC3E}">
        <p14:creationId xmlns:p14="http://schemas.microsoft.com/office/powerpoint/2010/main" val="1601373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dirty="0"/>
              <a:t>02</a:t>
            </a:r>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2000" b="1" dirty="0">
                <a:solidFill>
                  <a:schemeClr val="bg1"/>
                </a:solidFill>
                <a:latin typeface="Play" panose="020B0604020202020204" charset="0"/>
              </a:rPr>
              <a:t>Blind </a:t>
            </a:r>
            <a:r>
              <a:rPr lang="en-US" b="1" dirty="0">
                <a:solidFill>
                  <a:schemeClr val="bg1"/>
                </a:solidFill>
                <a:latin typeface="Play" panose="020B0604020202020204" charset="0"/>
              </a:rPr>
              <a:t> </a:t>
            </a:r>
            <a:r>
              <a:rPr lang="en-US" sz="2000" b="1" dirty="0">
                <a:solidFill>
                  <a:schemeClr val="bg1"/>
                </a:solidFill>
                <a:latin typeface="Play" panose="020B0604020202020204" charset="0"/>
              </a:rPr>
              <a:t>SQLi </a:t>
            </a:r>
            <a:r>
              <a:rPr lang="en-US" sz="20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10" name="TextBox 9">
            <a:extLst>
              <a:ext uri="{FF2B5EF4-FFF2-40B4-BE49-F238E27FC236}">
                <a16:creationId xmlns:a16="http://schemas.microsoft.com/office/drawing/2014/main" id="{DBF1A120-6F4D-1DBB-A807-3BF96DC6E186}"/>
              </a:ext>
            </a:extLst>
          </p:cNvPr>
          <p:cNvSpPr txBox="1"/>
          <p:nvPr/>
        </p:nvSpPr>
        <p:spPr>
          <a:xfrm>
            <a:off x="5512805" y="2143155"/>
            <a:ext cx="1746124" cy="523220"/>
          </a:xfrm>
          <a:prstGeom prst="rect">
            <a:avLst/>
          </a:prstGeom>
          <a:noFill/>
        </p:spPr>
        <p:txBody>
          <a:bodyPr wrap="square">
            <a:spAutoFit/>
          </a:bodyPr>
          <a:lstStyle/>
          <a:p>
            <a:r>
              <a:rPr lang="en-US" dirty="0">
                <a:solidFill>
                  <a:schemeClr val="tx1"/>
                </a:solidFill>
                <a:latin typeface="Play" panose="020B0604020202020204" charset="0"/>
              </a:rPr>
              <a:t>The cookie session and tracking ID.</a:t>
            </a:r>
            <a:endParaRPr lang="en-IL" dirty="0">
              <a:solidFill>
                <a:schemeClr val="tx1"/>
              </a:solidFill>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1751007" y="1563297"/>
            <a:ext cx="5370775" cy="307777"/>
          </a:xfrm>
          <a:prstGeom prst="rect">
            <a:avLst/>
          </a:prstGeom>
          <a:noFill/>
        </p:spPr>
        <p:txBody>
          <a:bodyPr wrap="square">
            <a:spAutoFit/>
          </a:bodyPr>
          <a:lstStyle/>
          <a:p>
            <a:r>
              <a:rPr lang="en-US" dirty="0">
                <a:solidFill>
                  <a:schemeClr val="bg1"/>
                </a:solidFill>
                <a:latin typeface="Play" panose="020B0604020202020204" charset="0"/>
              </a:rPr>
              <a:t>By clicking on “inspect” we can find the tracking ID of our cookie. </a:t>
            </a:r>
            <a:endParaRPr lang="en-IL" dirty="0">
              <a:solidFill>
                <a:schemeClr val="bg1"/>
              </a:solidFill>
            </a:endParaRPr>
          </a:p>
        </p:txBody>
      </p:sp>
      <p:pic>
        <p:nvPicPr>
          <p:cNvPr id="8" name="Picture 7">
            <a:extLst>
              <a:ext uri="{FF2B5EF4-FFF2-40B4-BE49-F238E27FC236}">
                <a16:creationId xmlns:a16="http://schemas.microsoft.com/office/drawing/2014/main" id="{5F3CF7FB-37CB-0C91-6921-265B548712E7}"/>
              </a:ext>
            </a:extLst>
          </p:cNvPr>
          <p:cNvPicPr>
            <a:picLocks noChangeAspect="1"/>
          </p:cNvPicPr>
          <p:nvPr/>
        </p:nvPicPr>
        <p:blipFill rotWithShape="1">
          <a:blip r:embed="rId3"/>
          <a:srcRect l="49447" t="2991" b="73651"/>
          <a:stretch/>
        </p:blipFill>
        <p:spPr>
          <a:xfrm>
            <a:off x="1491524" y="1980930"/>
            <a:ext cx="5907416" cy="1535369"/>
          </a:xfrm>
          <a:prstGeom prst="rect">
            <a:avLst/>
          </a:prstGeom>
        </p:spPr>
      </p:pic>
    </p:spTree>
    <p:extLst>
      <p:ext uri="{BB962C8B-B14F-4D97-AF65-F5344CB8AC3E}">
        <p14:creationId xmlns:p14="http://schemas.microsoft.com/office/powerpoint/2010/main" val="12906538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468995" y="26377"/>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5" name="TextBox 4">
            <a:extLst>
              <a:ext uri="{FF2B5EF4-FFF2-40B4-BE49-F238E27FC236}">
                <a16:creationId xmlns:a16="http://schemas.microsoft.com/office/drawing/2014/main" id="{50D54F6B-EE3C-E644-0A1B-49195D52A673}"/>
              </a:ext>
            </a:extLst>
          </p:cNvPr>
          <p:cNvSpPr txBox="1"/>
          <p:nvPr/>
        </p:nvSpPr>
        <p:spPr>
          <a:xfrm>
            <a:off x="2190636" y="3162570"/>
            <a:ext cx="2001535" cy="954107"/>
          </a:xfrm>
          <a:prstGeom prst="rect">
            <a:avLst/>
          </a:prstGeom>
          <a:noFill/>
        </p:spPr>
        <p:txBody>
          <a:bodyPr wrap="square">
            <a:spAutoFit/>
          </a:bodyPr>
          <a:lstStyle/>
          <a:p>
            <a:r>
              <a:rPr lang="en-US" dirty="0">
                <a:solidFill>
                  <a:schemeClr val="tx1"/>
                </a:solidFill>
                <a:latin typeface="Play" panose="020B0604020202020204" charset="0"/>
              </a:rPr>
              <a:t>“welcome back” massage -&gt; the tracking ID already exists in the database.</a:t>
            </a:r>
            <a:endParaRPr lang="en-IL" dirty="0">
              <a:solidFill>
                <a:schemeClr val="tx1"/>
              </a:solidFill>
            </a:endParaRPr>
          </a:p>
        </p:txBody>
      </p:sp>
      <p:sp>
        <p:nvSpPr>
          <p:cNvPr id="10" name="TextBox 9">
            <a:extLst>
              <a:ext uri="{FF2B5EF4-FFF2-40B4-BE49-F238E27FC236}">
                <a16:creationId xmlns:a16="http://schemas.microsoft.com/office/drawing/2014/main" id="{DBF1A120-6F4D-1DBB-A807-3BF96DC6E186}"/>
              </a:ext>
            </a:extLst>
          </p:cNvPr>
          <p:cNvSpPr txBox="1"/>
          <p:nvPr/>
        </p:nvSpPr>
        <p:spPr>
          <a:xfrm>
            <a:off x="5512805" y="2143155"/>
            <a:ext cx="1746124" cy="523220"/>
          </a:xfrm>
          <a:prstGeom prst="rect">
            <a:avLst/>
          </a:prstGeom>
          <a:noFill/>
        </p:spPr>
        <p:txBody>
          <a:bodyPr wrap="square">
            <a:spAutoFit/>
          </a:bodyPr>
          <a:lstStyle/>
          <a:p>
            <a:r>
              <a:rPr lang="en-US" dirty="0">
                <a:solidFill>
                  <a:schemeClr val="tx1"/>
                </a:solidFill>
                <a:latin typeface="Play" panose="020B0604020202020204" charset="0"/>
              </a:rPr>
              <a:t>The cookie session and tracking ID.</a:t>
            </a:r>
            <a:endParaRPr lang="en-IL" dirty="0">
              <a:solidFill>
                <a:schemeClr val="tx1"/>
              </a:solidFill>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748672" y="503603"/>
            <a:ext cx="7505979" cy="738664"/>
          </a:xfrm>
          <a:prstGeom prst="rect">
            <a:avLst/>
          </a:prstGeom>
          <a:noFill/>
        </p:spPr>
        <p:txBody>
          <a:bodyPr wrap="square">
            <a:spAutoFit/>
          </a:bodyPr>
          <a:lstStyle/>
          <a:p>
            <a:r>
              <a:rPr lang="en-US" dirty="0">
                <a:solidFill>
                  <a:schemeClr val="bg1"/>
                </a:solidFill>
                <a:latin typeface="Play" panose="020B0604020202020204" charset="0"/>
              </a:rPr>
              <a:t>We will than create a new project in Burp Suite and catch the HTTP request (that has the cookie’s tracking ID) by clicking again on the “home” button and getting the “Welcome back!” massage since we already visited the website.</a:t>
            </a:r>
            <a:endParaRPr lang="en-IL" dirty="0">
              <a:solidFill>
                <a:schemeClr val="bg1"/>
              </a:solidFill>
            </a:endParaRPr>
          </a:p>
        </p:txBody>
      </p:sp>
      <p:pic>
        <p:nvPicPr>
          <p:cNvPr id="2" name="Picture 1">
            <a:extLst>
              <a:ext uri="{FF2B5EF4-FFF2-40B4-BE49-F238E27FC236}">
                <a16:creationId xmlns:a16="http://schemas.microsoft.com/office/drawing/2014/main" id="{BD9D914B-A6AF-B688-BBAD-72A324B59FA0}"/>
              </a:ext>
            </a:extLst>
          </p:cNvPr>
          <p:cNvPicPr>
            <a:picLocks noChangeAspect="1"/>
          </p:cNvPicPr>
          <p:nvPr/>
        </p:nvPicPr>
        <p:blipFill rotWithShape="1">
          <a:blip r:embed="rId3"/>
          <a:srcRect l="982" b="43479"/>
          <a:stretch/>
        </p:blipFill>
        <p:spPr>
          <a:xfrm>
            <a:off x="61351" y="1347373"/>
            <a:ext cx="9021298" cy="2896546"/>
          </a:xfrm>
          <a:prstGeom prst="rect">
            <a:avLst/>
          </a:prstGeom>
        </p:spPr>
      </p:pic>
      <p:sp>
        <p:nvSpPr>
          <p:cNvPr id="3" name="Rectangle: Rounded Corners 2">
            <a:extLst>
              <a:ext uri="{FF2B5EF4-FFF2-40B4-BE49-F238E27FC236}">
                <a16:creationId xmlns:a16="http://schemas.microsoft.com/office/drawing/2014/main" id="{C5F213B6-B690-06CE-AB0B-BB158BD4D023}"/>
              </a:ext>
            </a:extLst>
          </p:cNvPr>
          <p:cNvSpPr/>
          <p:nvPr/>
        </p:nvSpPr>
        <p:spPr>
          <a:xfrm>
            <a:off x="3355144" y="2666374"/>
            <a:ext cx="611945" cy="19640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ectangle: Rounded Corners 5">
            <a:extLst>
              <a:ext uri="{FF2B5EF4-FFF2-40B4-BE49-F238E27FC236}">
                <a16:creationId xmlns:a16="http://schemas.microsoft.com/office/drawing/2014/main" id="{61996F8E-124B-6696-A5E7-941317AC087E}"/>
              </a:ext>
            </a:extLst>
          </p:cNvPr>
          <p:cNvSpPr/>
          <p:nvPr/>
        </p:nvSpPr>
        <p:spPr>
          <a:xfrm>
            <a:off x="5394959" y="2440745"/>
            <a:ext cx="719103" cy="13100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TextBox 6">
            <a:extLst>
              <a:ext uri="{FF2B5EF4-FFF2-40B4-BE49-F238E27FC236}">
                <a16:creationId xmlns:a16="http://schemas.microsoft.com/office/drawing/2014/main" id="{5ECBFF0A-0C66-FAC5-EF85-59F8E181AC97}"/>
              </a:ext>
            </a:extLst>
          </p:cNvPr>
          <p:cNvSpPr txBox="1"/>
          <p:nvPr/>
        </p:nvSpPr>
        <p:spPr>
          <a:xfrm>
            <a:off x="4781285" y="4387620"/>
            <a:ext cx="1463040" cy="307777"/>
          </a:xfrm>
          <a:prstGeom prst="rect">
            <a:avLst/>
          </a:prstGeom>
          <a:noFill/>
        </p:spPr>
        <p:txBody>
          <a:bodyPr wrap="square">
            <a:spAutoFit/>
          </a:bodyPr>
          <a:lstStyle/>
          <a:p>
            <a:r>
              <a:rPr lang="en-US" dirty="0">
                <a:solidFill>
                  <a:schemeClr val="accent2"/>
                </a:solidFill>
                <a:latin typeface="Play" panose="020B0604020202020204" charset="0"/>
              </a:rPr>
              <a:t>The Tracking ID</a:t>
            </a:r>
            <a:endParaRPr lang="en-IL" dirty="0">
              <a:solidFill>
                <a:schemeClr val="accent2"/>
              </a:solidFill>
            </a:endParaRPr>
          </a:p>
        </p:txBody>
      </p:sp>
      <p:cxnSp>
        <p:nvCxnSpPr>
          <p:cNvPr id="9" name="Straight Connector 8">
            <a:extLst>
              <a:ext uri="{FF2B5EF4-FFF2-40B4-BE49-F238E27FC236}">
                <a16:creationId xmlns:a16="http://schemas.microsoft.com/office/drawing/2014/main" id="{D452C050-322A-A86B-1B92-EF64E8A7AE41}"/>
              </a:ext>
            </a:extLst>
          </p:cNvPr>
          <p:cNvCxnSpPr>
            <a:stCxn id="6" idx="2"/>
            <a:endCxn id="7" idx="0"/>
          </p:cNvCxnSpPr>
          <p:nvPr/>
        </p:nvCxnSpPr>
        <p:spPr>
          <a:xfrm flipH="1">
            <a:off x="5512805" y="2571750"/>
            <a:ext cx="241706" cy="181587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72462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481413" y="12846"/>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5" name="TextBox 4">
            <a:extLst>
              <a:ext uri="{FF2B5EF4-FFF2-40B4-BE49-F238E27FC236}">
                <a16:creationId xmlns:a16="http://schemas.microsoft.com/office/drawing/2014/main" id="{50D54F6B-EE3C-E644-0A1B-49195D52A673}"/>
              </a:ext>
            </a:extLst>
          </p:cNvPr>
          <p:cNvSpPr txBox="1"/>
          <p:nvPr/>
        </p:nvSpPr>
        <p:spPr>
          <a:xfrm>
            <a:off x="2190636" y="3162570"/>
            <a:ext cx="2001535" cy="954107"/>
          </a:xfrm>
          <a:prstGeom prst="rect">
            <a:avLst/>
          </a:prstGeom>
          <a:noFill/>
        </p:spPr>
        <p:txBody>
          <a:bodyPr wrap="square">
            <a:spAutoFit/>
          </a:bodyPr>
          <a:lstStyle/>
          <a:p>
            <a:r>
              <a:rPr lang="en-US" dirty="0">
                <a:solidFill>
                  <a:schemeClr val="tx1"/>
                </a:solidFill>
                <a:latin typeface="Play" panose="020B0604020202020204" charset="0"/>
              </a:rPr>
              <a:t>“welcome back” massage -&gt; the tracking ID already exists in the database.</a:t>
            </a:r>
            <a:endParaRPr lang="en-IL" dirty="0">
              <a:solidFill>
                <a:schemeClr val="tx1"/>
              </a:solidFill>
            </a:endParaRPr>
          </a:p>
        </p:txBody>
      </p:sp>
      <p:sp>
        <p:nvSpPr>
          <p:cNvPr id="10" name="TextBox 9">
            <a:extLst>
              <a:ext uri="{FF2B5EF4-FFF2-40B4-BE49-F238E27FC236}">
                <a16:creationId xmlns:a16="http://schemas.microsoft.com/office/drawing/2014/main" id="{DBF1A120-6F4D-1DBB-A807-3BF96DC6E186}"/>
              </a:ext>
            </a:extLst>
          </p:cNvPr>
          <p:cNvSpPr txBox="1"/>
          <p:nvPr/>
        </p:nvSpPr>
        <p:spPr>
          <a:xfrm>
            <a:off x="5512805" y="2143155"/>
            <a:ext cx="1746124" cy="523220"/>
          </a:xfrm>
          <a:prstGeom prst="rect">
            <a:avLst/>
          </a:prstGeom>
          <a:noFill/>
        </p:spPr>
        <p:txBody>
          <a:bodyPr wrap="square">
            <a:spAutoFit/>
          </a:bodyPr>
          <a:lstStyle/>
          <a:p>
            <a:r>
              <a:rPr lang="en-US" dirty="0">
                <a:solidFill>
                  <a:schemeClr val="tx1"/>
                </a:solidFill>
                <a:latin typeface="Play" panose="020B0604020202020204" charset="0"/>
              </a:rPr>
              <a:t>The cookie session and tracking ID.</a:t>
            </a:r>
            <a:endParaRPr lang="en-IL" dirty="0">
              <a:solidFill>
                <a:schemeClr val="tx1"/>
              </a:solidFill>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819010" y="313446"/>
            <a:ext cx="7505979" cy="523220"/>
          </a:xfrm>
          <a:prstGeom prst="rect">
            <a:avLst/>
          </a:prstGeom>
          <a:noFill/>
        </p:spPr>
        <p:txBody>
          <a:bodyPr wrap="square">
            <a:spAutoFit/>
          </a:bodyPr>
          <a:lstStyle/>
          <a:p>
            <a:r>
              <a:rPr lang="en-US" dirty="0">
                <a:solidFill>
                  <a:schemeClr val="bg1"/>
                </a:solidFill>
                <a:latin typeface="Play" panose="020B0604020202020204" charset="0"/>
              </a:rPr>
              <a:t>Moving the HTTP request to the Repeater in order to start testing the application by sending many HTTP requests with additions to the Tracking ID . </a:t>
            </a:r>
            <a:endParaRPr lang="en-IL" dirty="0">
              <a:solidFill>
                <a:schemeClr val="bg1"/>
              </a:solidFill>
            </a:endParaRPr>
          </a:p>
        </p:txBody>
      </p:sp>
      <p:pic>
        <p:nvPicPr>
          <p:cNvPr id="3" name="Picture 2">
            <a:extLst>
              <a:ext uri="{FF2B5EF4-FFF2-40B4-BE49-F238E27FC236}">
                <a16:creationId xmlns:a16="http://schemas.microsoft.com/office/drawing/2014/main" id="{FC9117B0-45E9-364F-8ED6-DE6DDAD96CA9}"/>
              </a:ext>
            </a:extLst>
          </p:cNvPr>
          <p:cNvPicPr>
            <a:picLocks noChangeAspect="1"/>
          </p:cNvPicPr>
          <p:nvPr/>
        </p:nvPicPr>
        <p:blipFill rotWithShape="1">
          <a:blip r:embed="rId3"/>
          <a:srcRect l="50608" b="9408"/>
          <a:stretch/>
        </p:blipFill>
        <p:spPr>
          <a:xfrm>
            <a:off x="650197" y="836666"/>
            <a:ext cx="3921802" cy="4046097"/>
          </a:xfrm>
          <a:prstGeom prst="rect">
            <a:avLst/>
          </a:prstGeom>
        </p:spPr>
      </p:pic>
      <p:pic>
        <p:nvPicPr>
          <p:cNvPr id="6" name="Picture 5">
            <a:extLst>
              <a:ext uri="{FF2B5EF4-FFF2-40B4-BE49-F238E27FC236}">
                <a16:creationId xmlns:a16="http://schemas.microsoft.com/office/drawing/2014/main" id="{E116FA60-A0B9-B11D-358A-DB4CAADE200F}"/>
              </a:ext>
            </a:extLst>
          </p:cNvPr>
          <p:cNvPicPr>
            <a:picLocks noChangeAspect="1"/>
          </p:cNvPicPr>
          <p:nvPr/>
        </p:nvPicPr>
        <p:blipFill rotWithShape="1">
          <a:blip r:embed="rId4"/>
          <a:srcRect l="50537" b="4549"/>
          <a:stretch/>
        </p:blipFill>
        <p:spPr>
          <a:xfrm>
            <a:off x="4822175" y="836666"/>
            <a:ext cx="3840412" cy="4046096"/>
          </a:xfrm>
          <a:prstGeom prst="rect">
            <a:avLst/>
          </a:prstGeom>
        </p:spPr>
      </p:pic>
    </p:spTree>
    <p:extLst>
      <p:ext uri="{BB962C8B-B14F-4D97-AF65-F5344CB8AC3E}">
        <p14:creationId xmlns:p14="http://schemas.microsoft.com/office/powerpoint/2010/main" val="1802122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650210" y="859344"/>
            <a:ext cx="8022521" cy="1384995"/>
          </a:xfrm>
          <a:prstGeom prst="rect">
            <a:avLst/>
          </a:prstGeom>
          <a:noFill/>
        </p:spPr>
        <p:txBody>
          <a:bodyPr wrap="square">
            <a:spAutoFit/>
          </a:bodyPr>
          <a:lstStyle/>
          <a:p>
            <a:r>
              <a:rPr lang="en-US" dirty="0">
                <a:solidFill>
                  <a:schemeClr val="bg1"/>
                </a:solidFill>
                <a:latin typeface="Play" panose="020B0604020202020204" charset="0"/>
              </a:rPr>
              <a:t>The query that searches the Tracking ID in the database will most likely look something like this: </a:t>
            </a:r>
          </a:p>
          <a:p>
            <a:endParaRPr lang="en-US" dirty="0">
              <a:solidFill>
                <a:schemeClr val="bg1"/>
              </a:solidFill>
              <a:latin typeface="Play" panose="020B0604020202020204" charset="0"/>
            </a:endParaRPr>
          </a:p>
          <a:p>
            <a:r>
              <a:rPr lang="en-US" b="1" dirty="0">
                <a:solidFill>
                  <a:schemeClr val="bg1"/>
                </a:solidFill>
                <a:latin typeface="Play" panose="020B0604020202020204" charset="0"/>
              </a:rPr>
              <a:t>SELECT </a:t>
            </a:r>
            <a:r>
              <a:rPr lang="en-US" b="1" dirty="0" err="1">
                <a:solidFill>
                  <a:schemeClr val="bg1"/>
                </a:solidFill>
                <a:latin typeface="Play" panose="020B0604020202020204" charset="0"/>
              </a:rPr>
              <a:t>trackingID</a:t>
            </a:r>
            <a:r>
              <a:rPr lang="en-US" b="1" dirty="0">
                <a:solidFill>
                  <a:schemeClr val="bg1"/>
                </a:solidFill>
                <a:latin typeface="Play" panose="020B0604020202020204" charset="0"/>
              </a:rPr>
              <a:t> FROM </a:t>
            </a:r>
            <a:r>
              <a:rPr lang="en-US" b="1" dirty="0" err="1">
                <a:solidFill>
                  <a:schemeClr val="bg1"/>
                </a:solidFill>
                <a:latin typeface="Play" panose="020B0604020202020204" charset="0"/>
              </a:rPr>
              <a:t>trackingTable</a:t>
            </a:r>
            <a:r>
              <a:rPr lang="en-US" b="1" dirty="0">
                <a:solidFill>
                  <a:schemeClr val="bg1"/>
                </a:solidFill>
                <a:latin typeface="Play" panose="020B0604020202020204" charset="0"/>
              </a:rPr>
              <a:t> WHERE </a:t>
            </a:r>
            <a:r>
              <a:rPr lang="en-US" b="1" dirty="0" err="1">
                <a:solidFill>
                  <a:schemeClr val="bg1"/>
                </a:solidFill>
                <a:latin typeface="Play" panose="020B0604020202020204" charset="0"/>
              </a:rPr>
              <a:t>trackingID</a:t>
            </a:r>
            <a:r>
              <a:rPr lang="en-US" b="1" dirty="0">
                <a:solidFill>
                  <a:schemeClr val="bg1"/>
                </a:solidFill>
                <a:latin typeface="Play" panose="020B0604020202020204" charset="0"/>
              </a:rPr>
              <a:t>=‘t1YkuvhUkEJjYDKe’ </a:t>
            </a:r>
          </a:p>
          <a:p>
            <a:endParaRPr lang="en-US" dirty="0">
              <a:solidFill>
                <a:schemeClr val="bg1"/>
              </a:solidFill>
              <a:latin typeface="Play" panose="020B0604020202020204" charset="0"/>
            </a:endParaRPr>
          </a:p>
          <a:p>
            <a:r>
              <a:rPr lang="en-US" dirty="0">
                <a:solidFill>
                  <a:schemeClr val="bg1"/>
                </a:solidFill>
                <a:latin typeface="Play" panose="020B0604020202020204" charset="0"/>
              </a:rPr>
              <a:t>By adding many types of additional queries we will test the web application and it’s vulnerability</a:t>
            </a:r>
          </a:p>
          <a:p>
            <a:r>
              <a:rPr lang="en-US" dirty="0">
                <a:solidFill>
                  <a:schemeClr val="bg1"/>
                </a:solidFill>
                <a:latin typeface="Play" panose="020B0604020202020204" charset="0"/>
              </a:rPr>
              <a:t> </a:t>
            </a:r>
            <a:endParaRPr lang="en-IL" dirty="0">
              <a:solidFill>
                <a:schemeClr val="bg1"/>
              </a:solidFill>
            </a:endParaRPr>
          </a:p>
        </p:txBody>
      </p:sp>
      <p:sp>
        <p:nvSpPr>
          <p:cNvPr id="12" name="TextBox 11">
            <a:extLst>
              <a:ext uri="{FF2B5EF4-FFF2-40B4-BE49-F238E27FC236}">
                <a16:creationId xmlns:a16="http://schemas.microsoft.com/office/drawing/2014/main" id="{FA0A9714-B15E-137B-37CF-D3AC95E4D2A1}"/>
              </a:ext>
            </a:extLst>
          </p:cNvPr>
          <p:cNvSpPr txBox="1"/>
          <p:nvPr/>
        </p:nvSpPr>
        <p:spPr>
          <a:xfrm>
            <a:off x="650210" y="2571750"/>
            <a:ext cx="7505979" cy="738664"/>
          </a:xfrm>
          <a:prstGeom prst="rect">
            <a:avLst/>
          </a:prstGeom>
          <a:noFill/>
        </p:spPr>
        <p:txBody>
          <a:bodyPr wrap="square">
            <a:spAutoFit/>
          </a:bodyPr>
          <a:lstStyle/>
          <a:p>
            <a:r>
              <a:rPr lang="en-US" dirty="0">
                <a:solidFill>
                  <a:schemeClr val="bg1"/>
                </a:solidFill>
                <a:latin typeface="Play" panose="020B0604020202020204" charset="0"/>
              </a:rPr>
              <a:t>We will test the application by forcing a TRUE and FALSE cases – changing the tracking ID (the vulnerability) and getting a False statement (no “welcome back” massage) will assure us that the tracking ID is indeed vulnerable.</a:t>
            </a:r>
            <a:endParaRPr lang="en-IL" dirty="0">
              <a:solidFill>
                <a:schemeClr val="bg1"/>
              </a:solidFill>
            </a:endParaRPr>
          </a:p>
        </p:txBody>
      </p:sp>
    </p:spTree>
    <p:extLst>
      <p:ext uri="{BB962C8B-B14F-4D97-AF65-F5344CB8AC3E}">
        <p14:creationId xmlns:p14="http://schemas.microsoft.com/office/powerpoint/2010/main" val="6916110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5" name="TextBox 4">
            <a:extLst>
              <a:ext uri="{FF2B5EF4-FFF2-40B4-BE49-F238E27FC236}">
                <a16:creationId xmlns:a16="http://schemas.microsoft.com/office/drawing/2014/main" id="{50D54F6B-EE3C-E644-0A1B-49195D52A673}"/>
              </a:ext>
            </a:extLst>
          </p:cNvPr>
          <p:cNvSpPr txBox="1"/>
          <p:nvPr/>
        </p:nvSpPr>
        <p:spPr>
          <a:xfrm>
            <a:off x="2190636" y="3162570"/>
            <a:ext cx="2001535" cy="954107"/>
          </a:xfrm>
          <a:prstGeom prst="rect">
            <a:avLst/>
          </a:prstGeom>
          <a:noFill/>
        </p:spPr>
        <p:txBody>
          <a:bodyPr wrap="square">
            <a:spAutoFit/>
          </a:bodyPr>
          <a:lstStyle/>
          <a:p>
            <a:r>
              <a:rPr lang="en-US" dirty="0">
                <a:solidFill>
                  <a:schemeClr val="tx1"/>
                </a:solidFill>
                <a:latin typeface="Play" panose="020B0604020202020204" charset="0"/>
              </a:rPr>
              <a:t>“welcome back” massage -&gt; the tracking ID already exists in the database.</a:t>
            </a:r>
            <a:endParaRPr lang="en-IL" dirty="0">
              <a:solidFill>
                <a:schemeClr val="tx1"/>
              </a:solidFill>
            </a:endParaRPr>
          </a:p>
        </p:txBody>
      </p:sp>
      <p:sp>
        <p:nvSpPr>
          <p:cNvPr id="10" name="TextBox 9">
            <a:extLst>
              <a:ext uri="{FF2B5EF4-FFF2-40B4-BE49-F238E27FC236}">
                <a16:creationId xmlns:a16="http://schemas.microsoft.com/office/drawing/2014/main" id="{DBF1A120-6F4D-1DBB-A807-3BF96DC6E186}"/>
              </a:ext>
            </a:extLst>
          </p:cNvPr>
          <p:cNvSpPr txBox="1"/>
          <p:nvPr/>
        </p:nvSpPr>
        <p:spPr>
          <a:xfrm>
            <a:off x="5512805" y="2143155"/>
            <a:ext cx="1746124" cy="523220"/>
          </a:xfrm>
          <a:prstGeom prst="rect">
            <a:avLst/>
          </a:prstGeom>
          <a:noFill/>
        </p:spPr>
        <p:txBody>
          <a:bodyPr wrap="square">
            <a:spAutoFit/>
          </a:bodyPr>
          <a:lstStyle/>
          <a:p>
            <a:r>
              <a:rPr lang="en-US" dirty="0">
                <a:solidFill>
                  <a:schemeClr val="tx1"/>
                </a:solidFill>
                <a:latin typeface="Play" panose="020B0604020202020204" charset="0"/>
              </a:rPr>
              <a:t>The cookie session and tracking ID.</a:t>
            </a:r>
            <a:endParaRPr lang="en-IL" dirty="0">
              <a:solidFill>
                <a:schemeClr val="tx1"/>
              </a:solidFill>
            </a:endParaRPr>
          </a:p>
        </p:txBody>
      </p:sp>
      <p:pic>
        <p:nvPicPr>
          <p:cNvPr id="2" name="Picture 1">
            <a:extLst>
              <a:ext uri="{FF2B5EF4-FFF2-40B4-BE49-F238E27FC236}">
                <a16:creationId xmlns:a16="http://schemas.microsoft.com/office/drawing/2014/main" id="{42927C08-7BA2-D2D3-DDD6-0953B69CE834}"/>
              </a:ext>
            </a:extLst>
          </p:cNvPr>
          <p:cNvPicPr>
            <a:picLocks noChangeAspect="1"/>
          </p:cNvPicPr>
          <p:nvPr/>
        </p:nvPicPr>
        <p:blipFill rotWithShape="1">
          <a:blip r:embed="rId3"/>
          <a:srcRect l="50608" t="3614" b="5420"/>
          <a:stretch/>
        </p:blipFill>
        <p:spPr>
          <a:xfrm>
            <a:off x="762739" y="1110754"/>
            <a:ext cx="3640448" cy="3771325"/>
          </a:xfrm>
          <a:prstGeom prst="rect">
            <a:avLst/>
          </a:prstGeom>
        </p:spPr>
      </p:pic>
      <p:pic>
        <p:nvPicPr>
          <p:cNvPr id="3" name="Picture 2">
            <a:extLst>
              <a:ext uri="{FF2B5EF4-FFF2-40B4-BE49-F238E27FC236}">
                <a16:creationId xmlns:a16="http://schemas.microsoft.com/office/drawing/2014/main" id="{C1547E15-8992-37F4-6320-F8300389E946}"/>
              </a:ext>
            </a:extLst>
          </p:cNvPr>
          <p:cNvPicPr>
            <a:picLocks noChangeAspect="1"/>
          </p:cNvPicPr>
          <p:nvPr/>
        </p:nvPicPr>
        <p:blipFill rotWithShape="1">
          <a:blip r:embed="rId4"/>
          <a:srcRect l="50537" t="3116" b="5170"/>
          <a:stretch/>
        </p:blipFill>
        <p:spPr>
          <a:xfrm>
            <a:off x="4652823" y="1110753"/>
            <a:ext cx="3615895" cy="3771325"/>
          </a:xfrm>
          <a:prstGeom prst="rect">
            <a:avLst/>
          </a:prstGeom>
        </p:spPr>
      </p:pic>
      <p:sp>
        <p:nvSpPr>
          <p:cNvPr id="6" name="Rectangle: Rounded Corners 5">
            <a:extLst>
              <a:ext uri="{FF2B5EF4-FFF2-40B4-BE49-F238E27FC236}">
                <a16:creationId xmlns:a16="http://schemas.microsoft.com/office/drawing/2014/main" id="{E60606F6-6ABB-8662-4F33-2575703CC01B}"/>
              </a:ext>
            </a:extLst>
          </p:cNvPr>
          <p:cNvSpPr/>
          <p:nvPr/>
        </p:nvSpPr>
        <p:spPr>
          <a:xfrm>
            <a:off x="2401809" y="3222048"/>
            <a:ext cx="611945" cy="19640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Rounded Corners 6">
            <a:extLst>
              <a:ext uri="{FF2B5EF4-FFF2-40B4-BE49-F238E27FC236}">
                <a16:creationId xmlns:a16="http://schemas.microsoft.com/office/drawing/2014/main" id="{C6380608-75E8-D9FA-C049-2D1C7A295EC3}"/>
              </a:ext>
            </a:extLst>
          </p:cNvPr>
          <p:cNvSpPr/>
          <p:nvPr/>
        </p:nvSpPr>
        <p:spPr>
          <a:xfrm>
            <a:off x="5263169" y="2143154"/>
            <a:ext cx="611945" cy="19640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Rounded Corners 7">
            <a:extLst>
              <a:ext uri="{FF2B5EF4-FFF2-40B4-BE49-F238E27FC236}">
                <a16:creationId xmlns:a16="http://schemas.microsoft.com/office/drawing/2014/main" id="{86078AD5-4215-7280-52A9-45D71EA2D9A7}"/>
              </a:ext>
            </a:extLst>
          </p:cNvPr>
          <p:cNvSpPr/>
          <p:nvPr/>
        </p:nvSpPr>
        <p:spPr>
          <a:xfrm>
            <a:off x="2459501" y="4635306"/>
            <a:ext cx="895643" cy="21665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4A0792FA-E49B-1EA7-2F41-DB7930B8E9D9}"/>
              </a:ext>
            </a:extLst>
          </p:cNvPr>
          <p:cNvSpPr/>
          <p:nvPr/>
        </p:nvSpPr>
        <p:spPr>
          <a:xfrm>
            <a:off x="6329595" y="4588340"/>
            <a:ext cx="859361" cy="2636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TextBox 10">
            <a:extLst>
              <a:ext uri="{FF2B5EF4-FFF2-40B4-BE49-F238E27FC236}">
                <a16:creationId xmlns:a16="http://schemas.microsoft.com/office/drawing/2014/main" id="{5DFE381A-D4AF-296C-9E30-84FD519AEBDE}"/>
              </a:ext>
            </a:extLst>
          </p:cNvPr>
          <p:cNvSpPr txBox="1"/>
          <p:nvPr/>
        </p:nvSpPr>
        <p:spPr>
          <a:xfrm>
            <a:off x="762739" y="793613"/>
            <a:ext cx="3135555" cy="307777"/>
          </a:xfrm>
          <a:prstGeom prst="rect">
            <a:avLst/>
          </a:prstGeom>
          <a:noFill/>
        </p:spPr>
        <p:txBody>
          <a:bodyPr wrap="square">
            <a:spAutoFit/>
          </a:bodyPr>
          <a:lstStyle/>
          <a:p>
            <a:r>
              <a:rPr lang="en-US" dirty="0">
                <a:solidFill>
                  <a:schemeClr val="bg1"/>
                </a:solidFill>
                <a:latin typeface="Play" panose="020B0604020202020204" charset="0"/>
              </a:rPr>
              <a:t>T-ID = ‘t1YkuvhUkEJjYDKe’ -&gt; TRUE</a:t>
            </a:r>
            <a:endParaRPr lang="en-IL" dirty="0">
              <a:solidFill>
                <a:schemeClr val="bg1"/>
              </a:solidFill>
            </a:endParaRPr>
          </a:p>
        </p:txBody>
      </p:sp>
      <p:sp>
        <p:nvSpPr>
          <p:cNvPr id="12" name="TextBox 11">
            <a:extLst>
              <a:ext uri="{FF2B5EF4-FFF2-40B4-BE49-F238E27FC236}">
                <a16:creationId xmlns:a16="http://schemas.microsoft.com/office/drawing/2014/main" id="{1861D92F-B8BF-4721-8E47-07A106D55B9F}"/>
              </a:ext>
            </a:extLst>
          </p:cNvPr>
          <p:cNvSpPr txBox="1"/>
          <p:nvPr/>
        </p:nvSpPr>
        <p:spPr>
          <a:xfrm>
            <a:off x="4572000" y="783933"/>
            <a:ext cx="3298874" cy="307777"/>
          </a:xfrm>
          <a:prstGeom prst="rect">
            <a:avLst/>
          </a:prstGeom>
          <a:noFill/>
        </p:spPr>
        <p:txBody>
          <a:bodyPr wrap="square">
            <a:spAutoFit/>
          </a:bodyPr>
          <a:lstStyle/>
          <a:p>
            <a:r>
              <a:rPr lang="en-US" dirty="0">
                <a:solidFill>
                  <a:schemeClr val="bg1"/>
                </a:solidFill>
                <a:latin typeface="Play" panose="020B0604020202020204" charset="0"/>
              </a:rPr>
              <a:t>T-ID = ‘t1YkuvhUkEJjYDKe</a:t>
            </a:r>
            <a:r>
              <a:rPr lang="en-US" dirty="0">
                <a:solidFill>
                  <a:schemeClr val="accent1"/>
                </a:solidFill>
                <a:latin typeface="Play" panose="020B0604020202020204" charset="0"/>
              </a:rPr>
              <a:t>H</a:t>
            </a:r>
            <a:r>
              <a:rPr lang="en-US" dirty="0">
                <a:solidFill>
                  <a:schemeClr val="bg1"/>
                </a:solidFill>
                <a:latin typeface="Play" panose="020B0604020202020204" charset="0"/>
              </a:rPr>
              <a:t>’ -&gt; FALSE</a:t>
            </a:r>
            <a:endParaRPr lang="en-IL" dirty="0">
              <a:solidFill>
                <a:schemeClr val="bg1"/>
              </a:solidFill>
            </a:endParaRPr>
          </a:p>
        </p:txBody>
      </p:sp>
    </p:spTree>
    <p:extLst>
      <p:ext uri="{BB962C8B-B14F-4D97-AF65-F5344CB8AC3E}">
        <p14:creationId xmlns:p14="http://schemas.microsoft.com/office/powerpoint/2010/main" val="34148661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2" name="Picture 1">
            <a:extLst>
              <a:ext uri="{FF2B5EF4-FFF2-40B4-BE49-F238E27FC236}">
                <a16:creationId xmlns:a16="http://schemas.microsoft.com/office/drawing/2014/main" id="{99F7126B-F951-603F-B75F-24C53D824D72}"/>
              </a:ext>
            </a:extLst>
          </p:cNvPr>
          <p:cNvPicPr>
            <a:picLocks noChangeAspect="1"/>
          </p:cNvPicPr>
          <p:nvPr/>
        </p:nvPicPr>
        <p:blipFill rotWithShape="1">
          <a:blip r:embed="rId3"/>
          <a:srcRect l="50000" t="3239" b="5046"/>
          <a:stretch/>
        </p:blipFill>
        <p:spPr>
          <a:xfrm>
            <a:off x="4904729" y="1167025"/>
            <a:ext cx="3659163" cy="3775436"/>
          </a:xfrm>
          <a:prstGeom prst="rect">
            <a:avLst/>
          </a:prstGeom>
        </p:spPr>
      </p:pic>
      <p:pic>
        <p:nvPicPr>
          <p:cNvPr id="11" name="Picture 10">
            <a:extLst>
              <a:ext uri="{FF2B5EF4-FFF2-40B4-BE49-F238E27FC236}">
                <a16:creationId xmlns:a16="http://schemas.microsoft.com/office/drawing/2014/main" id="{68A27B63-7A8D-BEFC-FE0C-65A583EADBA6}"/>
              </a:ext>
            </a:extLst>
          </p:cNvPr>
          <p:cNvPicPr>
            <a:picLocks noChangeAspect="1"/>
          </p:cNvPicPr>
          <p:nvPr/>
        </p:nvPicPr>
        <p:blipFill rotWithShape="1">
          <a:blip r:embed="rId4"/>
          <a:srcRect l="50608" t="3365" b="5046"/>
          <a:stretch/>
        </p:blipFill>
        <p:spPr>
          <a:xfrm>
            <a:off x="793543" y="1167024"/>
            <a:ext cx="3615683" cy="3771325"/>
          </a:xfrm>
          <a:prstGeom prst="rect">
            <a:avLst/>
          </a:prstGeom>
        </p:spPr>
      </p:pic>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762739" y="372090"/>
            <a:ext cx="7505979" cy="738664"/>
          </a:xfrm>
          <a:prstGeom prst="rect">
            <a:avLst/>
          </a:prstGeom>
          <a:noFill/>
        </p:spPr>
        <p:txBody>
          <a:bodyPr wrap="square">
            <a:spAutoFit/>
          </a:bodyPr>
          <a:lstStyle/>
          <a:p>
            <a:r>
              <a:rPr lang="en-US" dirty="0">
                <a:solidFill>
                  <a:schemeClr val="bg1"/>
                </a:solidFill>
                <a:latin typeface="Play" panose="020B0604020202020204" charset="0"/>
              </a:rPr>
              <a:t>We will add to the original query – </a:t>
            </a:r>
          </a:p>
          <a:p>
            <a:r>
              <a:rPr lang="en-US" b="1" dirty="0">
                <a:solidFill>
                  <a:schemeClr val="bg1"/>
                </a:solidFill>
                <a:latin typeface="Play" panose="020B0604020202020204" charset="0"/>
              </a:rPr>
              <a:t>' and 1=1--   </a:t>
            </a:r>
            <a:r>
              <a:rPr lang="en-US" dirty="0">
                <a:solidFill>
                  <a:schemeClr val="bg1"/>
                </a:solidFill>
                <a:latin typeface="Play" panose="020B0604020202020204" charset="0"/>
              </a:rPr>
              <a:t> -&gt; TRUE                                                           </a:t>
            </a:r>
            <a:r>
              <a:rPr lang="en-US" b="1" dirty="0">
                <a:solidFill>
                  <a:schemeClr val="bg1"/>
                </a:solidFill>
                <a:latin typeface="Play" panose="020B0604020202020204" charset="0"/>
              </a:rPr>
              <a:t>' and 1=0--  </a:t>
            </a:r>
            <a:r>
              <a:rPr lang="en-US" dirty="0">
                <a:solidFill>
                  <a:schemeClr val="bg1"/>
                </a:solidFill>
                <a:latin typeface="Play" panose="020B0604020202020204" charset="0"/>
              </a:rPr>
              <a:t>-&gt; FALSE</a:t>
            </a:r>
            <a:r>
              <a:rPr lang="en-US" b="1" dirty="0">
                <a:solidFill>
                  <a:schemeClr val="bg1"/>
                </a:solidFill>
                <a:latin typeface="Play" panose="020B0604020202020204" charset="0"/>
              </a:rPr>
              <a:t> </a:t>
            </a:r>
            <a:r>
              <a:rPr lang="en-US" dirty="0">
                <a:solidFill>
                  <a:schemeClr val="bg1"/>
                </a:solidFill>
                <a:latin typeface="Play" panose="020B0604020202020204" charset="0"/>
              </a:rPr>
              <a:t>     </a:t>
            </a:r>
            <a:endParaRPr lang="en-US" b="1" dirty="0">
              <a:solidFill>
                <a:schemeClr val="bg1"/>
              </a:solidFill>
              <a:latin typeface="Play" panose="020B0604020202020204" charset="0"/>
            </a:endParaRPr>
          </a:p>
          <a:p>
            <a:r>
              <a:rPr lang="en-US" dirty="0">
                <a:solidFill>
                  <a:schemeClr val="bg1"/>
                </a:solidFill>
                <a:latin typeface="Play" panose="020B0604020202020204" charset="0"/>
              </a:rPr>
              <a:t>in order to keep testing it.</a:t>
            </a:r>
            <a:endParaRPr lang="en-IL" dirty="0">
              <a:solidFill>
                <a:schemeClr val="bg1"/>
              </a:solidFill>
            </a:endParaRPr>
          </a:p>
        </p:txBody>
      </p:sp>
      <p:sp>
        <p:nvSpPr>
          <p:cNvPr id="6" name="Rectangle: Rounded Corners 5">
            <a:extLst>
              <a:ext uri="{FF2B5EF4-FFF2-40B4-BE49-F238E27FC236}">
                <a16:creationId xmlns:a16="http://schemas.microsoft.com/office/drawing/2014/main" id="{E60606F6-6ABB-8662-4F33-2575703CC01B}"/>
              </a:ext>
            </a:extLst>
          </p:cNvPr>
          <p:cNvSpPr/>
          <p:nvPr/>
        </p:nvSpPr>
        <p:spPr>
          <a:xfrm>
            <a:off x="2401809" y="3222048"/>
            <a:ext cx="611945" cy="19640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Rounded Corners 6">
            <a:extLst>
              <a:ext uri="{FF2B5EF4-FFF2-40B4-BE49-F238E27FC236}">
                <a16:creationId xmlns:a16="http://schemas.microsoft.com/office/drawing/2014/main" id="{C6380608-75E8-D9FA-C049-2D1C7A295EC3}"/>
              </a:ext>
            </a:extLst>
          </p:cNvPr>
          <p:cNvSpPr/>
          <p:nvPr/>
        </p:nvSpPr>
        <p:spPr>
          <a:xfrm>
            <a:off x="1289046" y="2227560"/>
            <a:ext cx="611945" cy="19640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Rounded Corners 7">
            <a:extLst>
              <a:ext uri="{FF2B5EF4-FFF2-40B4-BE49-F238E27FC236}">
                <a16:creationId xmlns:a16="http://schemas.microsoft.com/office/drawing/2014/main" id="{86078AD5-4215-7280-52A9-45D71EA2D9A7}"/>
              </a:ext>
            </a:extLst>
          </p:cNvPr>
          <p:cNvSpPr/>
          <p:nvPr/>
        </p:nvSpPr>
        <p:spPr>
          <a:xfrm>
            <a:off x="2459501" y="4635306"/>
            <a:ext cx="895643" cy="21665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4A0792FA-E49B-1EA7-2F41-DB7930B8E9D9}"/>
              </a:ext>
            </a:extLst>
          </p:cNvPr>
          <p:cNvSpPr/>
          <p:nvPr/>
        </p:nvSpPr>
        <p:spPr>
          <a:xfrm>
            <a:off x="5472332" y="2227560"/>
            <a:ext cx="549256" cy="2636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Rectangle: Rounded Corners 2">
            <a:extLst>
              <a:ext uri="{FF2B5EF4-FFF2-40B4-BE49-F238E27FC236}">
                <a16:creationId xmlns:a16="http://schemas.microsoft.com/office/drawing/2014/main" id="{DE339367-74D3-45E4-4213-94DD7541175D}"/>
              </a:ext>
            </a:extLst>
          </p:cNvPr>
          <p:cNvSpPr/>
          <p:nvPr/>
        </p:nvSpPr>
        <p:spPr>
          <a:xfrm>
            <a:off x="6637605" y="4611823"/>
            <a:ext cx="832339" cy="2636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364897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5" name="Picture 4">
            <a:extLst>
              <a:ext uri="{FF2B5EF4-FFF2-40B4-BE49-F238E27FC236}">
                <a16:creationId xmlns:a16="http://schemas.microsoft.com/office/drawing/2014/main" id="{90CE35BD-13B7-BE97-9A28-C296520B59DC}"/>
              </a:ext>
            </a:extLst>
          </p:cNvPr>
          <p:cNvPicPr>
            <a:picLocks noChangeAspect="1"/>
          </p:cNvPicPr>
          <p:nvPr/>
        </p:nvPicPr>
        <p:blipFill rotWithShape="1">
          <a:blip r:embed="rId3"/>
          <a:srcRect l="50678" t="3365" b="5047"/>
          <a:stretch/>
        </p:blipFill>
        <p:spPr>
          <a:xfrm>
            <a:off x="2630658" y="1089029"/>
            <a:ext cx="3861582" cy="4033532"/>
          </a:xfrm>
          <a:prstGeom prst="rect">
            <a:avLst/>
          </a:prstGeom>
        </p:spPr>
      </p:pic>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762739" y="372090"/>
            <a:ext cx="7505979" cy="738664"/>
          </a:xfrm>
          <a:prstGeom prst="rect">
            <a:avLst/>
          </a:prstGeom>
          <a:noFill/>
        </p:spPr>
        <p:txBody>
          <a:bodyPr wrap="square">
            <a:spAutoFit/>
          </a:bodyPr>
          <a:lstStyle/>
          <a:p>
            <a:r>
              <a:rPr lang="en-US" dirty="0">
                <a:solidFill>
                  <a:schemeClr val="bg1"/>
                </a:solidFill>
                <a:latin typeface="Play" panose="020B0604020202020204" charset="0"/>
              </a:rPr>
              <a:t>We will add to the original query – </a:t>
            </a:r>
          </a:p>
          <a:p>
            <a:r>
              <a:rPr lang="en-US" b="1" dirty="0">
                <a:solidFill>
                  <a:schemeClr val="bg1"/>
                </a:solidFill>
                <a:latin typeface="Play" panose="020B0604020202020204" charset="0"/>
              </a:rPr>
              <a:t>' and (select 'x' from users LIMIT 1)=‘x’–- </a:t>
            </a:r>
          </a:p>
          <a:p>
            <a:r>
              <a:rPr lang="en-US" dirty="0">
                <a:solidFill>
                  <a:schemeClr val="bg1"/>
                </a:solidFill>
                <a:latin typeface="Play" panose="020B0604020202020204" charset="0"/>
              </a:rPr>
              <a:t>to make sure that the </a:t>
            </a:r>
            <a:r>
              <a:rPr lang="en-US" b="1" dirty="0">
                <a:solidFill>
                  <a:schemeClr val="bg1"/>
                </a:solidFill>
                <a:latin typeface="Play" panose="020B0604020202020204" charset="0"/>
              </a:rPr>
              <a:t>users</a:t>
            </a:r>
            <a:r>
              <a:rPr lang="en-US" dirty="0">
                <a:solidFill>
                  <a:schemeClr val="bg1"/>
                </a:solidFill>
                <a:latin typeface="Play" panose="020B0604020202020204" charset="0"/>
              </a:rPr>
              <a:t> table exists.</a:t>
            </a:r>
            <a:endParaRPr lang="en-IL" dirty="0">
              <a:solidFill>
                <a:schemeClr val="bg1"/>
              </a:solidFill>
            </a:endParaRPr>
          </a:p>
        </p:txBody>
      </p:sp>
      <p:sp>
        <p:nvSpPr>
          <p:cNvPr id="7" name="Rectangle: Rounded Corners 6">
            <a:extLst>
              <a:ext uri="{FF2B5EF4-FFF2-40B4-BE49-F238E27FC236}">
                <a16:creationId xmlns:a16="http://schemas.microsoft.com/office/drawing/2014/main" id="{C6380608-75E8-D9FA-C049-2D1C7A295EC3}"/>
              </a:ext>
            </a:extLst>
          </p:cNvPr>
          <p:cNvSpPr/>
          <p:nvPr/>
        </p:nvSpPr>
        <p:spPr>
          <a:xfrm>
            <a:off x="2707781" y="2229410"/>
            <a:ext cx="1259308" cy="25735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4A0792FA-E49B-1EA7-2F41-DB7930B8E9D9}"/>
              </a:ext>
            </a:extLst>
          </p:cNvPr>
          <p:cNvSpPr/>
          <p:nvPr/>
        </p:nvSpPr>
        <p:spPr>
          <a:xfrm>
            <a:off x="4417255" y="3218833"/>
            <a:ext cx="549256" cy="2636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Rectangle: Rounded Corners 2">
            <a:extLst>
              <a:ext uri="{FF2B5EF4-FFF2-40B4-BE49-F238E27FC236}">
                <a16:creationId xmlns:a16="http://schemas.microsoft.com/office/drawing/2014/main" id="{DE339367-74D3-45E4-4213-94DD7541175D}"/>
              </a:ext>
            </a:extLst>
          </p:cNvPr>
          <p:cNvSpPr/>
          <p:nvPr/>
        </p:nvSpPr>
        <p:spPr>
          <a:xfrm>
            <a:off x="4417255" y="4813028"/>
            <a:ext cx="895643" cy="2636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TextBox 9">
            <a:extLst>
              <a:ext uri="{FF2B5EF4-FFF2-40B4-BE49-F238E27FC236}">
                <a16:creationId xmlns:a16="http://schemas.microsoft.com/office/drawing/2014/main" id="{99B17EE6-A1A9-4C19-D977-13408F199A12}"/>
              </a:ext>
            </a:extLst>
          </p:cNvPr>
          <p:cNvSpPr txBox="1"/>
          <p:nvPr/>
        </p:nvSpPr>
        <p:spPr>
          <a:xfrm>
            <a:off x="553306" y="2816672"/>
            <a:ext cx="1980434" cy="738664"/>
          </a:xfrm>
          <a:prstGeom prst="rect">
            <a:avLst/>
          </a:prstGeom>
          <a:noFill/>
        </p:spPr>
        <p:txBody>
          <a:bodyPr wrap="square">
            <a:spAutoFit/>
          </a:bodyPr>
          <a:lstStyle/>
          <a:p>
            <a:r>
              <a:rPr lang="en-US" b="1" dirty="0">
                <a:solidFill>
                  <a:schemeClr val="bg1"/>
                </a:solidFill>
                <a:latin typeface="Play" panose="020B0604020202020204" charset="0"/>
              </a:rPr>
              <a:t>' and (select 'x' from users LIMIT 1)=‘x’–- </a:t>
            </a:r>
          </a:p>
          <a:p>
            <a:r>
              <a:rPr lang="en-US" dirty="0">
                <a:solidFill>
                  <a:schemeClr val="bg1"/>
                </a:solidFill>
                <a:latin typeface="Play" panose="020B0604020202020204" charset="0"/>
              </a:rPr>
              <a:t> </a:t>
            </a:r>
            <a:endParaRPr lang="en-IL" dirty="0">
              <a:solidFill>
                <a:schemeClr val="bg1"/>
              </a:solidFill>
            </a:endParaRPr>
          </a:p>
        </p:txBody>
      </p:sp>
      <p:sp>
        <p:nvSpPr>
          <p:cNvPr id="12" name="TextBox 11">
            <a:extLst>
              <a:ext uri="{FF2B5EF4-FFF2-40B4-BE49-F238E27FC236}">
                <a16:creationId xmlns:a16="http://schemas.microsoft.com/office/drawing/2014/main" id="{5D718D28-FC4B-05B6-096A-0A696039EBB5}"/>
              </a:ext>
            </a:extLst>
          </p:cNvPr>
          <p:cNvSpPr txBox="1"/>
          <p:nvPr/>
        </p:nvSpPr>
        <p:spPr>
          <a:xfrm>
            <a:off x="6854915" y="2849501"/>
            <a:ext cx="1505244" cy="523220"/>
          </a:xfrm>
          <a:prstGeom prst="rect">
            <a:avLst/>
          </a:prstGeom>
          <a:noFill/>
        </p:spPr>
        <p:txBody>
          <a:bodyPr wrap="square">
            <a:spAutoFit/>
          </a:bodyPr>
          <a:lstStyle/>
          <a:p>
            <a:r>
              <a:rPr lang="en-US" dirty="0">
                <a:solidFill>
                  <a:schemeClr val="bg1"/>
                </a:solidFill>
                <a:latin typeface="Play" panose="020B0604020202020204" charset="0"/>
              </a:rPr>
              <a:t>The </a:t>
            </a:r>
            <a:r>
              <a:rPr lang="en-US" b="1" dirty="0">
                <a:solidFill>
                  <a:schemeClr val="bg1"/>
                </a:solidFill>
                <a:latin typeface="Play" panose="020B0604020202020204" charset="0"/>
              </a:rPr>
              <a:t>users</a:t>
            </a:r>
            <a:r>
              <a:rPr lang="en-US" dirty="0">
                <a:solidFill>
                  <a:schemeClr val="bg1"/>
                </a:solidFill>
                <a:latin typeface="Play" panose="020B0604020202020204" charset="0"/>
              </a:rPr>
              <a:t> table exists.</a:t>
            </a:r>
          </a:p>
        </p:txBody>
      </p:sp>
      <p:cxnSp>
        <p:nvCxnSpPr>
          <p:cNvPr id="14" name="Straight Connector 13">
            <a:extLst>
              <a:ext uri="{FF2B5EF4-FFF2-40B4-BE49-F238E27FC236}">
                <a16:creationId xmlns:a16="http://schemas.microsoft.com/office/drawing/2014/main" id="{CFCAEF65-4364-CF4A-2D15-553A92AF3316}"/>
              </a:ext>
            </a:extLst>
          </p:cNvPr>
          <p:cNvCxnSpPr>
            <a:stCxn id="9" idx="3"/>
            <a:endCxn id="12" idx="1"/>
          </p:cNvCxnSpPr>
          <p:nvPr/>
        </p:nvCxnSpPr>
        <p:spPr>
          <a:xfrm flipV="1">
            <a:off x="4966511" y="3111111"/>
            <a:ext cx="1888404" cy="239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9E81D30-FB08-1DA5-4F71-57FB7DBC5646}"/>
              </a:ext>
            </a:extLst>
          </p:cNvPr>
          <p:cNvCxnSpPr>
            <a:stCxn id="3" idx="3"/>
            <a:endCxn id="12" idx="1"/>
          </p:cNvCxnSpPr>
          <p:nvPr/>
        </p:nvCxnSpPr>
        <p:spPr>
          <a:xfrm flipV="1">
            <a:off x="5312898" y="3111111"/>
            <a:ext cx="1542017" cy="18337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B7A9E18-7DEB-20B5-EBEC-88039D894FB3}"/>
              </a:ext>
            </a:extLst>
          </p:cNvPr>
          <p:cNvCxnSpPr>
            <a:cxnSpLocks/>
            <a:stCxn id="7" idx="1"/>
            <a:endCxn id="10" idx="0"/>
          </p:cNvCxnSpPr>
          <p:nvPr/>
        </p:nvCxnSpPr>
        <p:spPr>
          <a:xfrm flipH="1">
            <a:off x="1543523" y="2358089"/>
            <a:ext cx="1164258" cy="45858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2368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11" name="Picture 10">
            <a:extLst>
              <a:ext uri="{FF2B5EF4-FFF2-40B4-BE49-F238E27FC236}">
                <a16:creationId xmlns:a16="http://schemas.microsoft.com/office/drawing/2014/main" id="{763F9007-0CC4-A677-5904-52E19064F1E3}"/>
              </a:ext>
            </a:extLst>
          </p:cNvPr>
          <p:cNvPicPr>
            <a:picLocks noChangeAspect="1"/>
          </p:cNvPicPr>
          <p:nvPr/>
        </p:nvPicPr>
        <p:blipFill rotWithShape="1">
          <a:blip r:embed="rId3"/>
          <a:srcRect l="50000" t="3614" r="-1" b="5420"/>
          <a:stretch/>
        </p:blipFill>
        <p:spPr>
          <a:xfrm>
            <a:off x="2522076" y="1097329"/>
            <a:ext cx="3935610" cy="4027564"/>
          </a:xfrm>
          <a:prstGeom prst="rect">
            <a:avLst/>
          </a:prstGeom>
        </p:spPr>
      </p:pic>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819010" y="375473"/>
            <a:ext cx="7505979" cy="738664"/>
          </a:xfrm>
          <a:prstGeom prst="rect">
            <a:avLst/>
          </a:prstGeom>
          <a:noFill/>
        </p:spPr>
        <p:txBody>
          <a:bodyPr wrap="square">
            <a:spAutoFit/>
          </a:bodyPr>
          <a:lstStyle/>
          <a:p>
            <a:r>
              <a:rPr lang="en-US" dirty="0">
                <a:solidFill>
                  <a:schemeClr val="bg1"/>
                </a:solidFill>
                <a:latin typeface="Play" panose="020B0604020202020204" charset="0"/>
              </a:rPr>
              <a:t>We will add to the original query – </a:t>
            </a:r>
          </a:p>
          <a:p>
            <a:r>
              <a:rPr lang="en-US" b="1" dirty="0">
                <a:solidFill>
                  <a:schemeClr val="bg1"/>
                </a:solidFill>
                <a:latin typeface="Play" panose="020B0604020202020204" charset="0"/>
              </a:rPr>
              <a:t>' and (select username from users WHERE username='administrator')='administrator'--</a:t>
            </a:r>
            <a:r>
              <a:rPr lang="en-US" dirty="0">
                <a:solidFill>
                  <a:schemeClr val="bg1"/>
                </a:solidFill>
                <a:latin typeface="Play" panose="020B0604020202020204" charset="0"/>
              </a:rPr>
              <a:t>to make sure that the </a:t>
            </a:r>
            <a:r>
              <a:rPr lang="en-US" b="1" dirty="0">
                <a:solidFill>
                  <a:schemeClr val="bg1"/>
                </a:solidFill>
                <a:latin typeface="Play" panose="020B0604020202020204" charset="0"/>
              </a:rPr>
              <a:t>administrator </a:t>
            </a:r>
            <a:r>
              <a:rPr lang="en-US" dirty="0">
                <a:solidFill>
                  <a:schemeClr val="bg1"/>
                </a:solidFill>
                <a:latin typeface="Play" panose="020B0604020202020204" charset="0"/>
              </a:rPr>
              <a:t>user</a:t>
            </a:r>
            <a:r>
              <a:rPr lang="en-US" b="1" dirty="0">
                <a:solidFill>
                  <a:schemeClr val="bg1"/>
                </a:solidFill>
                <a:latin typeface="Play" panose="020B0604020202020204" charset="0"/>
              </a:rPr>
              <a:t> </a:t>
            </a:r>
            <a:r>
              <a:rPr lang="en-US" dirty="0">
                <a:solidFill>
                  <a:schemeClr val="bg1"/>
                </a:solidFill>
                <a:latin typeface="Play" panose="020B0604020202020204" charset="0"/>
              </a:rPr>
              <a:t>exists.</a:t>
            </a:r>
            <a:endParaRPr lang="en-IL" dirty="0">
              <a:solidFill>
                <a:schemeClr val="bg1"/>
              </a:solidFill>
            </a:endParaRPr>
          </a:p>
        </p:txBody>
      </p:sp>
      <p:sp>
        <p:nvSpPr>
          <p:cNvPr id="7" name="Rectangle: Rounded Corners 6">
            <a:extLst>
              <a:ext uri="{FF2B5EF4-FFF2-40B4-BE49-F238E27FC236}">
                <a16:creationId xmlns:a16="http://schemas.microsoft.com/office/drawing/2014/main" id="{C6380608-75E8-D9FA-C049-2D1C7A295EC3}"/>
              </a:ext>
            </a:extLst>
          </p:cNvPr>
          <p:cNvSpPr/>
          <p:nvPr/>
        </p:nvSpPr>
        <p:spPr>
          <a:xfrm>
            <a:off x="2623374" y="2288233"/>
            <a:ext cx="1259308" cy="257357"/>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4A0792FA-E49B-1EA7-2F41-DB7930B8E9D9}"/>
              </a:ext>
            </a:extLst>
          </p:cNvPr>
          <p:cNvSpPr/>
          <p:nvPr/>
        </p:nvSpPr>
        <p:spPr>
          <a:xfrm>
            <a:off x="4368018" y="3245553"/>
            <a:ext cx="549256" cy="2636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Rectangle: Rounded Corners 2">
            <a:extLst>
              <a:ext uri="{FF2B5EF4-FFF2-40B4-BE49-F238E27FC236}">
                <a16:creationId xmlns:a16="http://schemas.microsoft.com/office/drawing/2014/main" id="{DE339367-74D3-45E4-4213-94DD7541175D}"/>
              </a:ext>
            </a:extLst>
          </p:cNvPr>
          <p:cNvSpPr/>
          <p:nvPr/>
        </p:nvSpPr>
        <p:spPr>
          <a:xfrm>
            <a:off x="4341346" y="4766233"/>
            <a:ext cx="895643" cy="2636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TextBox 9">
            <a:extLst>
              <a:ext uri="{FF2B5EF4-FFF2-40B4-BE49-F238E27FC236}">
                <a16:creationId xmlns:a16="http://schemas.microsoft.com/office/drawing/2014/main" id="{99B17EE6-A1A9-4C19-D977-13408F199A12}"/>
              </a:ext>
            </a:extLst>
          </p:cNvPr>
          <p:cNvSpPr txBox="1"/>
          <p:nvPr/>
        </p:nvSpPr>
        <p:spPr>
          <a:xfrm>
            <a:off x="553306" y="2816672"/>
            <a:ext cx="1980434" cy="1384995"/>
          </a:xfrm>
          <a:prstGeom prst="rect">
            <a:avLst/>
          </a:prstGeom>
          <a:noFill/>
        </p:spPr>
        <p:txBody>
          <a:bodyPr wrap="square">
            <a:spAutoFit/>
          </a:bodyPr>
          <a:lstStyle/>
          <a:p>
            <a:r>
              <a:rPr lang="en-US" b="1" dirty="0">
                <a:solidFill>
                  <a:schemeClr val="bg1"/>
                </a:solidFill>
                <a:latin typeface="Play" panose="020B0604020202020204" charset="0"/>
              </a:rPr>
              <a:t>' and (select username from users WHERE username='administrator')='administrator'--</a:t>
            </a:r>
            <a:endParaRPr lang="en-IL" dirty="0">
              <a:solidFill>
                <a:schemeClr val="bg1"/>
              </a:solidFill>
            </a:endParaRPr>
          </a:p>
        </p:txBody>
      </p:sp>
      <p:sp>
        <p:nvSpPr>
          <p:cNvPr id="12" name="TextBox 11">
            <a:extLst>
              <a:ext uri="{FF2B5EF4-FFF2-40B4-BE49-F238E27FC236}">
                <a16:creationId xmlns:a16="http://schemas.microsoft.com/office/drawing/2014/main" id="{5D718D28-FC4B-05B6-096A-0A696039EBB5}"/>
              </a:ext>
            </a:extLst>
          </p:cNvPr>
          <p:cNvSpPr txBox="1"/>
          <p:nvPr/>
        </p:nvSpPr>
        <p:spPr>
          <a:xfrm>
            <a:off x="6854914" y="2849501"/>
            <a:ext cx="1735779" cy="523220"/>
          </a:xfrm>
          <a:prstGeom prst="rect">
            <a:avLst/>
          </a:prstGeom>
          <a:noFill/>
        </p:spPr>
        <p:txBody>
          <a:bodyPr wrap="square">
            <a:spAutoFit/>
          </a:bodyPr>
          <a:lstStyle/>
          <a:p>
            <a:r>
              <a:rPr lang="en-US" dirty="0">
                <a:solidFill>
                  <a:schemeClr val="bg1"/>
                </a:solidFill>
                <a:latin typeface="Play" panose="020B0604020202020204" charset="0"/>
              </a:rPr>
              <a:t>The </a:t>
            </a:r>
            <a:r>
              <a:rPr lang="en-US" b="1" dirty="0">
                <a:solidFill>
                  <a:schemeClr val="bg1"/>
                </a:solidFill>
                <a:latin typeface="Play" panose="020B0604020202020204" charset="0"/>
              </a:rPr>
              <a:t>administrator </a:t>
            </a:r>
            <a:r>
              <a:rPr lang="en-US" dirty="0">
                <a:solidFill>
                  <a:schemeClr val="bg1"/>
                </a:solidFill>
                <a:latin typeface="Play" panose="020B0604020202020204" charset="0"/>
              </a:rPr>
              <a:t>user exists.</a:t>
            </a:r>
          </a:p>
        </p:txBody>
      </p:sp>
      <p:cxnSp>
        <p:nvCxnSpPr>
          <p:cNvPr id="14" name="Straight Connector 13">
            <a:extLst>
              <a:ext uri="{FF2B5EF4-FFF2-40B4-BE49-F238E27FC236}">
                <a16:creationId xmlns:a16="http://schemas.microsoft.com/office/drawing/2014/main" id="{CFCAEF65-4364-CF4A-2D15-553A92AF3316}"/>
              </a:ext>
            </a:extLst>
          </p:cNvPr>
          <p:cNvCxnSpPr>
            <a:cxnSpLocks/>
            <a:stCxn id="9" idx="3"/>
            <a:endCxn id="12" idx="1"/>
          </p:cNvCxnSpPr>
          <p:nvPr/>
        </p:nvCxnSpPr>
        <p:spPr>
          <a:xfrm flipV="1">
            <a:off x="4917274" y="3111111"/>
            <a:ext cx="1937640" cy="266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9E81D30-FB08-1DA5-4F71-57FB7DBC5646}"/>
              </a:ext>
            </a:extLst>
          </p:cNvPr>
          <p:cNvCxnSpPr>
            <a:cxnSpLocks/>
            <a:stCxn id="3" idx="3"/>
            <a:endCxn id="12" idx="1"/>
          </p:cNvCxnSpPr>
          <p:nvPr/>
        </p:nvCxnSpPr>
        <p:spPr>
          <a:xfrm flipV="1">
            <a:off x="5236989" y="3111111"/>
            <a:ext cx="1617925" cy="1786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B7A9E18-7DEB-20B5-EBEC-88039D894FB3}"/>
              </a:ext>
            </a:extLst>
          </p:cNvPr>
          <p:cNvCxnSpPr>
            <a:cxnSpLocks/>
            <a:stCxn id="7" idx="1"/>
            <a:endCxn id="10" idx="0"/>
          </p:cNvCxnSpPr>
          <p:nvPr/>
        </p:nvCxnSpPr>
        <p:spPr>
          <a:xfrm flipH="1">
            <a:off x="1543523" y="2416912"/>
            <a:ext cx="1079851" cy="39976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38982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2" name="Picture 1">
            <a:extLst>
              <a:ext uri="{FF2B5EF4-FFF2-40B4-BE49-F238E27FC236}">
                <a16:creationId xmlns:a16="http://schemas.microsoft.com/office/drawing/2014/main" id="{A0083C4C-BE58-F649-EA28-92DA4712586B}"/>
              </a:ext>
            </a:extLst>
          </p:cNvPr>
          <p:cNvPicPr>
            <a:picLocks noChangeAspect="1"/>
          </p:cNvPicPr>
          <p:nvPr/>
        </p:nvPicPr>
        <p:blipFill rotWithShape="1">
          <a:blip r:embed="rId3"/>
          <a:srcRect l="50000" t="3240" b="5047"/>
          <a:stretch/>
        </p:blipFill>
        <p:spPr>
          <a:xfrm>
            <a:off x="2566149" y="1425250"/>
            <a:ext cx="3603738" cy="3718250"/>
          </a:xfrm>
          <a:prstGeom prst="rect">
            <a:avLst/>
          </a:prstGeom>
        </p:spPr>
      </p:pic>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553306" y="375473"/>
            <a:ext cx="7781802" cy="954107"/>
          </a:xfrm>
          <a:prstGeom prst="rect">
            <a:avLst/>
          </a:prstGeom>
          <a:noFill/>
        </p:spPr>
        <p:txBody>
          <a:bodyPr wrap="square">
            <a:spAutoFit/>
          </a:bodyPr>
          <a:lstStyle/>
          <a:p>
            <a:r>
              <a:rPr lang="en-US" dirty="0">
                <a:solidFill>
                  <a:schemeClr val="bg1"/>
                </a:solidFill>
                <a:latin typeface="Play" panose="020B0604020202020204" charset="0"/>
              </a:rPr>
              <a:t>We will add to the original query – </a:t>
            </a:r>
          </a:p>
          <a:p>
            <a:r>
              <a:rPr lang="en-US" b="1" dirty="0">
                <a:solidFill>
                  <a:schemeClr val="bg1"/>
                </a:solidFill>
                <a:latin typeface="Play" panose="020B0604020202020204" charset="0"/>
              </a:rPr>
              <a:t>' and (select username from users WHERE username='administrator' and LENGTH(password)&gt;1)='administrator’–- </a:t>
            </a:r>
          </a:p>
          <a:p>
            <a:r>
              <a:rPr lang="en-US" dirty="0">
                <a:solidFill>
                  <a:schemeClr val="bg1"/>
                </a:solidFill>
                <a:latin typeface="Play" panose="020B0604020202020204" charset="0"/>
              </a:rPr>
              <a:t>to find the length of the </a:t>
            </a:r>
            <a:r>
              <a:rPr lang="en-US" b="1" dirty="0">
                <a:solidFill>
                  <a:schemeClr val="bg1"/>
                </a:solidFill>
                <a:latin typeface="Play" panose="020B0604020202020204" charset="0"/>
              </a:rPr>
              <a:t>administrator password</a:t>
            </a:r>
            <a:r>
              <a:rPr lang="en-US" dirty="0">
                <a:solidFill>
                  <a:schemeClr val="bg1"/>
                </a:solidFill>
                <a:latin typeface="Play" panose="020B0604020202020204" charset="0"/>
              </a:rPr>
              <a:t>.</a:t>
            </a:r>
            <a:endParaRPr lang="en-IL" dirty="0">
              <a:solidFill>
                <a:schemeClr val="bg1"/>
              </a:solidFill>
            </a:endParaRPr>
          </a:p>
        </p:txBody>
      </p:sp>
      <p:sp>
        <p:nvSpPr>
          <p:cNvPr id="7" name="Rectangle: Rounded Corners 6">
            <a:extLst>
              <a:ext uri="{FF2B5EF4-FFF2-40B4-BE49-F238E27FC236}">
                <a16:creationId xmlns:a16="http://schemas.microsoft.com/office/drawing/2014/main" id="{C6380608-75E8-D9FA-C049-2D1C7A295EC3}"/>
              </a:ext>
            </a:extLst>
          </p:cNvPr>
          <p:cNvSpPr/>
          <p:nvPr/>
        </p:nvSpPr>
        <p:spPr>
          <a:xfrm>
            <a:off x="2644476" y="2497016"/>
            <a:ext cx="1259308" cy="32439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4A0792FA-E49B-1EA7-2F41-DB7930B8E9D9}"/>
              </a:ext>
            </a:extLst>
          </p:cNvPr>
          <p:cNvSpPr/>
          <p:nvPr/>
        </p:nvSpPr>
        <p:spPr>
          <a:xfrm>
            <a:off x="4250379" y="3377361"/>
            <a:ext cx="549256" cy="2636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Rectangle: Rounded Corners 2">
            <a:extLst>
              <a:ext uri="{FF2B5EF4-FFF2-40B4-BE49-F238E27FC236}">
                <a16:creationId xmlns:a16="http://schemas.microsoft.com/office/drawing/2014/main" id="{DE339367-74D3-45E4-4213-94DD7541175D}"/>
              </a:ext>
            </a:extLst>
          </p:cNvPr>
          <p:cNvSpPr/>
          <p:nvPr/>
        </p:nvSpPr>
        <p:spPr>
          <a:xfrm>
            <a:off x="4194824" y="4813980"/>
            <a:ext cx="895643" cy="2636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TextBox 9">
            <a:extLst>
              <a:ext uri="{FF2B5EF4-FFF2-40B4-BE49-F238E27FC236}">
                <a16:creationId xmlns:a16="http://schemas.microsoft.com/office/drawing/2014/main" id="{99B17EE6-A1A9-4C19-D977-13408F199A12}"/>
              </a:ext>
            </a:extLst>
          </p:cNvPr>
          <p:cNvSpPr txBox="1"/>
          <p:nvPr/>
        </p:nvSpPr>
        <p:spPr>
          <a:xfrm>
            <a:off x="553306" y="2816672"/>
            <a:ext cx="1980434" cy="1600438"/>
          </a:xfrm>
          <a:prstGeom prst="rect">
            <a:avLst/>
          </a:prstGeom>
          <a:noFill/>
        </p:spPr>
        <p:txBody>
          <a:bodyPr wrap="square">
            <a:spAutoFit/>
          </a:bodyPr>
          <a:lstStyle/>
          <a:p>
            <a:r>
              <a:rPr lang="en-US" b="1" dirty="0">
                <a:solidFill>
                  <a:schemeClr val="bg1"/>
                </a:solidFill>
                <a:latin typeface="Play" panose="020B0604020202020204" charset="0"/>
              </a:rPr>
              <a:t>' and (select username from users WHERE username='administrator' and LENGTH(password)&gt;1)='administrator’–- </a:t>
            </a:r>
          </a:p>
        </p:txBody>
      </p:sp>
      <p:sp>
        <p:nvSpPr>
          <p:cNvPr id="12" name="TextBox 11">
            <a:extLst>
              <a:ext uri="{FF2B5EF4-FFF2-40B4-BE49-F238E27FC236}">
                <a16:creationId xmlns:a16="http://schemas.microsoft.com/office/drawing/2014/main" id="{5D718D28-FC4B-05B6-096A-0A696039EBB5}"/>
              </a:ext>
            </a:extLst>
          </p:cNvPr>
          <p:cNvSpPr txBox="1"/>
          <p:nvPr/>
        </p:nvSpPr>
        <p:spPr>
          <a:xfrm>
            <a:off x="6854914" y="2849501"/>
            <a:ext cx="1735779" cy="738664"/>
          </a:xfrm>
          <a:prstGeom prst="rect">
            <a:avLst/>
          </a:prstGeom>
          <a:noFill/>
        </p:spPr>
        <p:txBody>
          <a:bodyPr wrap="square">
            <a:spAutoFit/>
          </a:bodyPr>
          <a:lstStyle/>
          <a:p>
            <a:r>
              <a:rPr lang="en-US" dirty="0">
                <a:solidFill>
                  <a:schemeClr val="bg1"/>
                </a:solidFill>
                <a:latin typeface="Play" panose="020B0604020202020204" charset="0"/>
              </a:rPr>
              <a:t>The </a:t>
            </a:r>
            <a:r>
              <a:rPr lang="en-US" b="1" dirty="0">
                <a:solidFill>
                  <a:schemeClr val="bg1"/>
                </a:solidFill>
                <a:latin typeface="Play" panose="020B0604020202020204" charset="0"/>
              </a:rPr>
              <a:t>password </a:t>
            </a:r>
            <a:r>
              <a:rPr lang="en-US" dirty="0">
                <a:solidFill>
                  <a:schemeClr val="bg1"/>
                </a:solidFill>
                <a:latin typeface="Play" panose="020B0604020202020204" charset="0"/>
              </a:rPr>
              <a:t>is longer than 1 character.</a:t>
            </a:r>
          </a:p>
        </p:txBody>
      </p:sp>
      <p:cxnSp>
        <p:nvCxnSpPr>
          <p:cNvPr id="14" name="Straight Connector 13">
            <a:extLst>
              <a:ext uri="{FF2B5EF4-FFF2-40B4-BE49-F238E27FC236}">
                <a16:creationId xmlns:a16="http://schemas.microsoft.com/office/drawing/2014/main" id="{CFCAEF65-4364-CF4A-2D15-553A92AF3316}"/>
              </a:ext>
            </a:extLst>
          </p:cNvPr>
          <p:cNvCxnSpPr>
            <a:cxnSpLocks/>
            <a:stCxn id="9" idx="3"/>
            <a:endCxn id="12" idx="1"/>
          </p:cNvCxnSpPr>
          <p:nvPr/>
        </p:nvCxnSpPr>
        <p:spPr>
          <a:xfrm flipV="1">
            <a:off x="4799635" y="3218833"/>
            <a:ext cx="2055279" cy="2903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9E81D30-FB08-1DA5-4F71-57FB7DBC5646}"/>
              </a:ext>
            </a:extLst>
          </p:cNvPr>
          <p:cNvCxnSpPr>
            <a:cxnSpLocks/>
            <a:stCxn id="3" idx="3"/>
            <a:endCxn id="12" idx="1"/>
          </p:cNvCxnSpPr>
          <p:nvPr/>
        </p:nvCxnSpPr>
        <p:spPr>
          <a:xfrm flipV="1">
            <a:off x="5090467" y="3218833"/>
            <a:ext cx="1764447" cy="172695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B7A9E18-7DEB-20B5-EBEC-88039D894FB3}"/>
              </a:ext>
            </a:extLst>
          </p:cNvPr>
          <p:cNvCxnSpPr>
            <a:cxnSpLocks/>
            <a:stCxn id="7" idx="1"/>
            <a:endCxn id="10" idx="0"/>
          </p:cNvCxnSpPr>
          <p:nvPr/>
        </p:nvCxnSpPr>
        <p:spPr>
          <a:xfrm flipH="1">
            <a:off x="1543523" y="2659214"/>
            <a:ext cx="1100953" cy="15745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4515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83563" y="302456"/>
            <a:ext cx="7717500" cy="10555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LARGEST </a:t>
            </a:r>
            <a:r>
              <a:rPr lang="en" dirty="0">
                <a:solidFill>
                  <a:schemeClr val="tx2"/>
                </a:solidFill>
              </a:rPr>
              <a:t>SQL INJECTION </a:t>
            </a:r>
            <a:r>
              <a:rPr lang="en" dirty="0"/>
              <a:t>ATTACKS IN </a:t>
            </a:r>
            <a:r>
              <a:rPr lang="en" dirty="0">
                <a:solidFill>
                  <a:schemeClr val="bg1"/>
                </a:solidFill>
              </a:rPr>
              <a:t>HISTORY</a:t>
            </a:r>
            <a:endParaRPr dirty="0">
              <a:solidFill>
                <a:schemeClr val="bg1"/>
              </a:solidFill>
            </a:endParaRPr>
          </a:p>
        </p:txBody>
      </p:sp>
      <p:sp>
        <p:nvSpPr>
          <p:cNvPr id="2650" name="Google Shape;2650;p41"/>
          <p:cNvSpPr txBox="1">
            <a:spLocks noGrp="1"/>
          </p:cNvSpPr>
          <p:nvPr>
            <p:ph type="body" idx="1"/>
          </p:nvPr>
        </p:nvSpPr>
        <p:spPr>
          <a:xfrm>
            <a:off x="607716" y="1625354"/>
            <a:ext cx="7717500" cy="275673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US" sz="1600" dirty="0">
                <a:solidFill>
                  <a:schemeClr val="tx2"/>
                </a:solidFill>
                <a:latin typeface="Play" panose="020B0604020202020204" charset="0"/>
              </a:rPr>
              <a:t>Heartland Payment Systems </a:t>
            </a:r>
            <a:r>
              <a:rPr lang="en-US" sz="1600" dirty="0">
                <a:latin typeface="Play" panose="020B0604020202020204" charset="0"/>
              </a:rPr>
              <a:t>(2008)</a:t>
            </a:r>
          </a:p>
          <a:p>
            <a:pPr marL="0" lvl="0" indent="0" algn="l" rtl="0">
              <a:lnSpc>
                <a:spcPct val="100000"/>
              </a:lnSpc>
              <a:spcBef>
                <a:spcPts val="0"/>
              </a:spcBef>
              <a:spcAft>
                <a:spcPts val="0"/>
              </a:spcAft>
              <a:buClr>
                <a:schemeClr val="hlink"/>
              </a:buClr>
              <a:buSzPts val="1100"/>
              <a:buFont typeface="Arial"/>
              <a:buNone/>
            </a:pPr>
            <a:r>
              <a:rPr lang="en-US" sz="1600" dirty="0">
                <a:solidFill>
                  <a:schemeClr val="tx2"/>
                </a:solidFill>
                <a:latin typeface="Play" panose="020B0604020202020204" charset="0"/>
              </a:rPr>
              <a:t>A Digital Heist</a:t>
            </a:r>
          </a:p>
          <a:p>
            <a:pPr marL="0" lvl="0" indent="0" algn="l" rtl="0">
              <a:lnSpc>
                <a:spcPct val="100000"/>
              </a:lnSpc>
              <a:spcBef>
                <a:spcPts val="0"/>
              </a:spcBef>
              <a:spcAft>
                <a:spcPts val="0"/>
              </a:spcAft>
              <a:buClr>
                <a:schemeClr val="hlink"/>
              </a:buClr>
              <a:buSzPts val="1100"/>
              <a:buFont typeface="Arial"/>
              <a:buNone/>
            </a:pPr>
            <a:endParaRPr lang="en-US" sz="1600" dirty="0">
              <a:latin typeface="Play" panose="020B0604020202020204" charset="0"/>
            </a:endParaRPr>
          </a:p>
          <a:p>
            <a:pPr marL="0" lvl="0" indent="0" algn="l" rtl="0">
              <a:lnSpc>
                <a:spcPct val="100000"/>
              </a:lnSpc>
              <a:spcBef>
                <a:spcPts val="0"/>
              </a:spcBef>
              <a:spcAft>
                <a:spcPts val="0"/>
              </a:spcAft>
              <a:buClr>
                <a:schemeClr val="hlink"/>
              </a:buClr>
              <a:buSzPts val="1100"/>
              <a:buFont typeface="Arial"/>
              <a:buNone/>
            </a:pPr>
            <a:r>
              <a:rPr lang="en-US" sz="1600" dirty="0">
                <a:latin typeface="Play" panose="020B0604020202020204" charset="0"/>
              </a:rPr>
              <a:t>In 2008, hacker Albert Gonzalez led a major SQL Injection attack on Heartland Payment Systems, compromising 130 million credit and debit card numbers. Heartland faced financial damages of over $145 million and implemented stronger cybersecurity measures, including end-to-end encryption. Gonzalez was later sentenced to 20 years in prison, highlighting the severe impact and risks associated with SQL Injection attacks.</a:t>
            </a:r>
            <a:endParaRPr sz="1600" dirty="0">
              <a:latin typeface="Play" panose="020B0604020202020204" charset="0"/>
            </a:endParaRPr>
          </a:p>
        </p:txBody>
      </p:sp>
    </p:spTree>
    <p:extLst>
      <p:ext uri="{BB962C8B-B14F-4D97-AF65-F5344CB8AC3E}">
        <p14:creationId xmlns:p14="http://schemas.microsoft.com/office/powerpoint/2010/main" val="22110264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5" name="Picture 4">
            <a:extLst>
              <a:ext uri="{FF2B5EF4-FFF2-40B4-BE49-F238E27FC236}">
                <a16:creationId xmlns:a16="http://schemas.microsoft.com/office/drawing/2014/main" id="{40870627-416D-525A-1E45-92E71DA28BC8}"/>
              </a:ext>
            </a:extLst>
          </p:cNvPr>
          <p:cNvPicPr>
            <a:picLocks noChangeAspect="1"/>
          </p:cNvPicPr>
          <p:nvPr/>
        </p:nvPicPr>
        <p:blipFill rotWithShape="1">
          <a:blip r:embed="rId3"/>
          <a:srcRect l="50000" t="3364" b="5172"/>
          <a:stretch/>
        </p:blipFill>
        <p:spPr>
          <a:xfrm>
            <a:off x="2564634" y="1399680"/>
            <a:ext cx="3574359" cy="3677916"/>
          </a:xfrm>
          <a:prstGeom prst="rect">
            <a:avLst/>
          </a:prstGeom>
        </p:spPr>
      </p:pic>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553306" y="375473"/>
            <a:ext cx="7781802" cy="954107"/>
          </a:xfrm>
          <a:prstGeom prst="rect">
            <a:avLst/>
          </a:prstGeom>
          <a:noFill/>
        </p:spPr>
        <p:txBody>
          <a:bodyPr wrap="square">
            <a:spAutoFit/>
          </a:bodyPr>
          <a:lstStyle/>
          <a:p>
            <a:r>
              <a:rPr lang="en-US" dirty="0">
                <a:solidFill>
                  <a:schemeClr val="bg1"/>
                </a:solidFill>
                <a:latin typeface="Play" panose="020B0604020202020204" charset="0"/>
              </a:rPr>
              <a:t>We will add to the original query – </a:t>
            </a:r>
          </a:p>
          <a:p>
            <a:r>
              <a:rPr lang="en-US" b="1" dirty="0">
                <a:solidFill>
                  <a:schemeClr val="bg1"/>
                </a:solidFill>
                <a:latin typeface="Play" panose="020B0604020202020204" charset="0"/>
              </a:rPr>
              <a:t>' and (select username from users WHERE username='administrator' and LENGTH(password)&gt;</a:t>
            </a:r>
            <a:r>
              <a:rPr lang="en-US" b="1" dirty="0">
                <a:solidFill>
                  <a:schemeClr val="accent1"/>
                </a:solidFill>
                <a:latin typeface="Play" panose="020B0604020202020204" charset="0"/>
              </a:rPr>
              <a:t>30</a:t>
            </a:r>
            <a:r>
              <a:rPr lang="en-US" b="1" dirty="0">
                <a:solidFill>
                  <a:schemeClr val="bg1"/>
                </a:solidFill>
                <a:latin typeface="Play" panose="020B0604020202020204" charset="0"/>
              </a:rPr>
              <a:t>)='administrator’–- </a:t>
            </a:r>
          </a:p>
          <a:p>
            <a:r>
              <a:rPr lang="en-US" dirty="0">
                <a:solidFill>
                  <a:schemeClr val="bg1"/>
                </a:solidFill>
                <a:latin typeface="Play" panose="020B0604020202020204" charset="0"/>
              </a:rPr>
              <a:t>to find the length of the </a:t>
            </a:r>
            <a:r>
              <a:rPr lang="en-US" b="1" dirty="0">
                <a:solidFill>
                  <a:schemeClr val="bg1"/>
                </a:solidFill>
                <a:latin typeface="Play" panose="020B0604020202020204" charset="0"/>
              </a:rPr>
              <a:t>administrator password</a:t>
            </a:r>
            <a:r>
              <a:rPr lang="en-US" dirty="0">
                <a:solidFill>
                  <a:schemeClr val="bg1"/>
                </a:solidFill>
                <a:latin typeface="Play" panose="020B0604020202020204" charset="0"/>
              </a:rPr>
              <a:t>.</a:t>
            </a:r>
            <a:endParaRPr lang="en-IL" dirty="0">
              <a:solidFill>
                <a:schemeClr val="bg1"/>
              </a:solidFill>
            </a:endParaRPr>
          </a:p>
        </p:txBody>
      </p:sp>
      <p:sp>
        <p:nvSpPr>
          <p:cNvPr id="7" name="Rectangle: Rounded Corners 6">
            <a:extLst>
              <a:ext uri="{FF2B5EF4-FFF2-40B4-BE49-F238E27FC236}">
                <a16:creationId xmlns:a16="http://schemas.microsoft.com/office/drawing/2014/main" id="{C6380608-75E8-D9FA-C049-2D1C7A295EC3}"/>
              </a:ext>
            </a:extLst>
          </p:cNvPr>
          <p:cNvSpPr/>
          <p:nvPr/>
        </p:nvSpPr>
        <p:spPr>
          <a:xfrm>
            <a:off x="2644476" y="2497016"/>
            <a:ext cx="1259308" cy="32439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Rectangle: Rounded Corners 2">
            <a:extLst>
              <a:ext uri="{FF2B5EF4-FFF2-40B4-BE49-F238E27FC236}">
                <a16:creationId xmlns:a16="http://schemas.microsoft.com/office/drawing/2014/main" id="{DE339367-74D3-45E4-4213-94DD7541175D}"/>
              </a:ext>
            </a:extLst>
          </p:cNvPr>
          <p:cNvSpPr/>
          <p:nvPr/>
        </p:nvSpPr>
        <p:spPr>
          <a:xfrm>
            <a:off x="4194824" y="4813980"/>
            <a:ext cx="895643" cy="2636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TextBox 9">
            <a:extLst>
              <a:ext uri="{FF2B5EF4-FFF2-40B4-BE49-F238E27FC236}">
                <a16:creationId xmlns:a16="http://schemas.microsoft.com/office/drawing/2014/main" id="{99B17EE6-A1A9-4C19-D977-13408F199A12}"/>
              </a:ext>
            </a:extLst>
          </p:cNvPr>
          <p:cNvSpPr txBox="1"/>
          <p:nvPr/>
        </p:nvSpPr>
        <p:spPr>
          <a:xfrm>
            <a:off x="553306" y="2816672"/>
            <a:ext cx="1980434" cy="1600438"/>
          </a:xfrm>
          <a:prstGeom prst="rect">
            <a:avLst/>
          </a:prstGeom>
          <a:noFill/>
        </p:spPr>
        <p:txBody>
          <a:bodyPr wrap="square">
            <a:spAutoFit/>
          </a:bodyPr>
          <a:lstStyle/>
          <a:p>
            <a:r>
              <a:rPr lang="en-US" b="1" dirty="0">
                <a:solidFill>
                  <a:schemeClr val="bg1"/>
                </a:solidFill>
                <a:latin typeface="Play" panose="020B0604020202020204" charset="0"/>
              </a:rPr>
              <a:t>' and (select username from users WHERE username='administrator' and LENGTH(password)&gt;</a:t>
            </a:r>
            <a:r>
              <a:rPr lang="en-US" b="1" dirty="0">
                <a:solidFill>
                  <a:schemeClr val="accent1"/>
                </a:solidFill>
                <a:latin typeface="Play" panose="020B0604020202020204" charset="0"/>
              </a:rPr>
              <a:t>30</a:t>
            </a:r>
            <a:r>
              <a:rPr lang="en-US" b="1" dirty="0">
                <a:solidFill>
                  <a:schemeClr val="bg1"/>
                </a:solidFill>
                <a:latin typeface="Play" panose="020B0604020202020204" charset="0"/>
              </a:rPr>
              <a:t>)='administrator’–- </a:t>
            </a:r>
          </a:p>
        </p:txBody>
      </p:sp>
      <p:sp>
        <p:nvSpPr>
          <p:cNvPr id="12" name="TextBox 11">
            <a:extLst>
              <a:ext uri="{FF2B5EF4-FFF2-40B4-BE49-F238E27FC236}">
                <a16:creationId xmlns:a16="http://schemas.microsoft.com/office/drawing/2014/main" id="{5D718D28-FC4B-05B6-096A-0A696039EBB5}"/>
              </a:ext>
            </a:extLst>
          </p:cNvPr>
          <p:cNvSpPr txBox="1"/>
          <p:nvPr/>
        </p:nvSpPr>
        <p:spPr>
          <a:xfrm>
            <a:off x="6292214" y="1520104"/>
            <a:ext cx="1735779" cy="738664"/>
          </a:xfrm>
          <a:prstGeom prst="rect">
            <a:avLst/>
          </a:prstGeom>
          <a:noFill/>
        </p:spPr>
        <p:txBody>
          <a:bodyPr wrap="square">
            <a:spAutoFit/>
          </a:bodyPr>
          <a:lstStyle/>
          <a:p>
            <a:r>
              <a:rPr lang="en-US" dirty="0">
                <a:solidFill>
                  <a:schemeClr val="bg1"/>
                </a:solidFill>
                <a:latin typeface="Play" panose="020B0604020202020204" charset="0"/>
              </a:rPr>
              <a:t>The </a:t>
            </a:r>
            <a:r>
              <a:rPr lang="en-US" b="1" dirty="0">
                <a:solidFill>
                  <a:schemeClr val="bg1"/>
                </a:solidFill>
                <a:latin typeface="Play" panose="020B0604020202020204" charset="0"/>
              </a:rPr>
              <a:t>password </a:t>
            </a:r>
            <a:r>
              <a:rPr lang="en-US" dirty="0">
                <a:solidFill>
                  <a:schemeClr val="bg1"/>
                </a:solidFill>
                <a:latin typeface="Play" panose="020B0604020202020204" charset="0"/>
              </a:rPr>
              <a:t>is shorter than 30 characters.</a:t>
            </a:r>
          </a:p>
        </p:txBody>
      </p:sp>
      <p:cxnSp>
        <p:nvCxnSpPr>
          <p:cNvPr id="16" name="Straight Connector 15">
            <a:extLst>
              <a:ext uri="{FF2B5EF4-FFF2-40B4-BE49-F238E27FC236}">
                <a16:creationId xmlns:a16="http://schemas.microsoft.com/office/drawing/2014/main" id="{89E81D30-FB08-1DA5-4F71-57FB7DBC5646}"/>
              </a:ext>
            </a:extLst>
          </p:cNvPr>
          <p:cNvCxnSpPr>
            <a:cxnSpLocks/>
            <a:stCxn id="3" idx="3"/>
            <a:endCxn id="12" idx="1"/>
          </p:cNvCxnSpPr>
          <p:nvPr/>
        </p:nvCxnSpPr>
        <p:spPr>
          <a:xfrm flipV="1">
            <a:off x="5090467" y="1889436"/>
            <a:ext cx="1201747" cy="30563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B7A9E18-7DEB-20B5-EBEC-88039D894FB3}"/>
              </a:ext>
            </a:extLst>
          </p:cNvPr>
          <p:cNvCxnSpPr>
            <a:cxnSpLocks/>
            <a:stCxn id="7" idx="1"/>
            <a:endCxn id="10" idx="0"/>
          </p:cNvCxnSpPr>
          <p:nvPr/>
        </p:nvCxnSpPr>
        <p:spPr>
          <a:xfrm flipH="1">
            <a:off x="1543523" y="2659214"/>
            <a:ext cx="1100953" cy="157458"/>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FE7E08FC-6A09-7CC4-A8DC-600012313DB8}"/>
              </a:ext>
            </a:extLst>
          </p:cNvPr>
          <p:cNvSpPr txBox="1"/>
          <p:nvPr/>
        </p:nvSpPr>
        <p:spPr>
          <a:xfrm>
            <a:off x="6292214" y="2940558"/>
            <a:ext cx="2418238" cy="954107"/>
          </a:xfrm>
          <a:prstGeom prst="rect">
            <a:avLst/>
          </a:prstGeom>
          <a:noFill/>
        </p:spPr>
        <p:txBody>
          <a:bodyPr wrap="square">
            <a:spAutoFit/>
          </a:bodyPr>
          <a:lstStyle/>
          <a:p>
            <a:r>
              <a:rPr lang="en-US" dirty="0">
                <a:solidFill>
                  <a:schemeClr val="bg1"/>
                </a:solidFill>
                <a:latin typeface="Play" panose="020B0604020202020204" charset="0"/>
              </a:rPr>
              <a:t>We will send the HTTP request to the intruder to determine the length of the password.</a:t>
            </a:r>
          </a:p>
        </p:txBody>
      </p:sp>
      <p:cxnSp>
        <p:nvCxnSpPr>
          <p:cNvPr id="13" name="Straight Arrow Connector 12">
            <a:extLst>
              <a:ext uri="{FF2B5EF4-FFF2-40B4-BE49-F238E27FC236}">
                <a16:creationId xmlns:a16="http://schemas.microsoft.com/office/drawing/2014/main" id="{E5246D1A-F910-3A81-7647-2C4E55BA2297}"/>
              </a:ext>
            </a:extLst>
          </p:cNvPr>
          <p:cNvCxnSpPr>
            <a:cxnSpLocks/>
            <a:stCxn id="12" idx="2"/>
          </p:cNvCxnSpPr>
          <p:nvPr/>
        </p:nvCxnSpPr>
        <p:spPr>
          <a:xfrm>
            <a:off x="7160104" y="2258768"/>
            <a:ext cx="0" cy="625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993680E-DF19-24B7-39B0-68062F58706E}"/>
              </a:ext>
            </a:extLst>
          </p:cNvPr>
          <p:cNvCxnSpPr>
            <a:stCxn id="8" idx="1"/>
          </p:cNvCxnSpPr>
          <p:nvPr/>
        </p:nvCxnSpPr>
        <p:spPr>
          <a:xfrm flipH="1" flipV="1">
            <a:off x="3580228" y="2940558"/>
            <a:ext cx="2711986" cy="4770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50751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5" name="Picture 4">
            <a:extLst>
              <a:ext uri="{FF2B5EF4-FFF2-40B4-BE49-F238E27FC236}">
                <a16:creationId xmlns:a16="http://schemas.microsoft.com/office/drawing/2014/main" id="{AE9811DC-C53F-6798-6ED6-80890812D88E}"/>
              </a:ext>
            </a:extLst>
          </p:cNvPr>
          <p:cNvPicPr>
            <a:picLocks noChangeAspect="1"/>
          </p:cNvPicPr>
          <p:nvPr/>
        </p:nvPicPr>
        <p:blipFill rotWithShape="1">
          <a:blip r:embed="rId3"/>
          <a:srcRect l="50000" t="3365" b="4922"/>
          <a:stretch/>
        </p:blipFill>
        <p:spPr>
          <a:xfrm>
            <a:off x="738554" y="898693"/>
            <a:ext cx="4065600" cy="4194787"/>
          </a:xfrm>
          <a:prstGeom prst="rect">
            <a:avLst/>
          </a:prstGeom>
        </p:spPr>
      </p:pic>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553306" y="375473"/>
            <a:ext cx="7781802" cy="523220"/>
          </a:xfrm>
          <a:prstGeom prst="rect">
            <a:avLst/>
          </a:prstGeom>
          <a:noFill/>
        </p:spPr>
        <p:txBody>
          <a:bodyPr wrap="square">
            <a:spAutoFit/>
          </a:bodyPr>
          <a:lstStyle/>
          <a:p>
            <a:r>
              <a:rPr lang="en-US" dirty="0">
                <a:solidFill>
                  <a:schemeClr val="bg1"/>
                </a:solidFill>
                <a:latin typeface="Play" panose="020B0604020202020204" charset="0"/>
              </a:rPr>
              <a:t>By marking the parameter we want to change and clicking on “add”, we will be able to change the parameter the way we want.</a:t>
            </a:r>
            <a:endParaRPr lang="en-IL" dirty="0">
              <a:solidFill>
                <a:schemeClr val="bg1"/>
              </a:solidFill>
            </a:endParaRPr>
          </a:p>
        </p:txBody>
      </p:sp>
      <p:sp>
        <p:nvSpPr>
          <p:cNvPr id="6" name="Rectangle: Rounded Corners 5">
            <a:extLst>
              <a:ext uri="{FF2B5EF4-FFF2-40B4-BE49-F238E27FC236}">
                <a16:creationId xmlns:a16="http://schemas.microsoft.com/office/drawing/2014/main" id="{DA79D7EE-BA4F-96E0-A304-C085FEFCF5CB}"/>
              </a:ext>
            </a:extLst>
          </p:cNvPr>
          <p:cNvSpPr/>
          <p:nvPr/>
        </p:nvSpPr>
        <p:spPr>
          <a:xfrm>
            <a:off x="4346916" y="2166424"/>
            <a:ext cx="549256" cy="17463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Rounded Corners 7">
            <a:extLst>
              <a:ext uri="{FF2B5EF4-FFF2-40B4-BE49-F238E27FC236}">
                <a16:creationId xmlns:a16="http://schemas.microsoft.com/office/drawing/2014/main" id="{E604F6F7-ACBF-AFE2-6E4F-6FD586ED05F6}"/>
              </a:ext>
            </a:extLst>
          </p:cNvPr>
          <p:cNvSpPr/>
          <p:nvPr/>
        </p:nvSpPr>
        <p:spPr>
          <a:xfrm>
            <a:off x="1111347" y="2600662"/>
            <a:ext cx="549256" cy="26361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1" name="Picture 10">
            <a:extLst>
              <a:ext uri="{FF2B5EF4-FFF2-40B4-BE49-F238E27FC236}">
                <a16:creationId xmlns:a16="http://schemas.microsoft.com/office/drawing/2014/main" id="{48008AE1-6FDD-335D-3181-604F287C1F0C}"/>
              </a:ext>
            </a:extLst>
          </p:cNvPr>
          <p:cNvPicPr>
            <a:picLocks noChangeAspect="1"/>
          </p:cNvPicPr>
          <p:nvPr/>
        </p:nvPicPr>
        <p:blipFill rotWithShape="1">
          <a:blip r:embed="rId3"/>
          <a:srcRect l="53934" t="41286" r="37378" b="54996"/>
          <a:stretch/>
        </p:blipFill>
        <p:spPr>
          <a:xfrm>
            <a:off x="5210596" y="3203094"/>
            <a:ext cx="2946321" cy="709302"/>
          </a:xfrm>
          <a:prstGeom prst="rect">
            <a:avLst/>
          </a:prstGeom>
        </p:spPr>
      </p:pic>
      <p:sp>
        <p:nvSpPr>
          <p:cNvPr id="13" name="Rectangle: Rounded Corners 12">
            <a:extLst>
              <a:ext uri="{FF2B5EF4-FFF2-40B4-BE49-F238E27FC236}">
                <a16:creationId xmlns:a16="http://schemas.microsoft.com/office/drawing/2014/main" id="{8CF118FF-355F-CFE5-04FF-4AF9986A6B74}"/>
              </a:ext>
            </a:extLst>
          </p:cNvPr>
          <p:cNvSpPr/>
          <p:nvPr/>
        </p:nvSpPr>
        <p:spPr>
          <a:xfrm>
            <a:off x="5104226" y="3166333"/>
            <a:ext cx="3230881" cy="80779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 name="Straight Connector 16">
            <a:extLst>
              <a:ext uri="{FF2B5EF4-FFF2-40B4-BE49-F238E27FC236}">
                <a16:creationId xmlns:a16="http://schemas.microsoft.com/office/drawing/2014/main" id="{4036959A-632C-9745-71C6-78BCDD6C1216}"/>
              </a:ext>
            </a:extLst>
          </p:cNvPr>
          <p:cNvCxnSpPr>
            <a:stCxn id="8" idx="3"/>
            <a:endCxn id="13" idx="1"/>
          </p:cNvCxnSpPr>
          <p:nvPr/>
        </p:nvCxnSpPr>
        <p:spPr>
          <a:xfrm>
            <a:off x="1660603" y="2732470"/>
            <a:ext cx="3443623" cy="83775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38100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2" name="Picture 1">
            <a:extLst>
              <a:ext uri="{FF2B5EF4-FFF2-40B4-BE49-F238E27FC236}">
                <a16:creationId xmlns:a16="http://schemas.microsoft.com/office/drawing/2014/main" id="{0D5624A3-159B-21B3-BAE6-F1D65D14ACD4}"/>
              </a:ext>
            </a:extLst>
          </p:cNvPr>
          <p:cNvPicPr>
            <a:picLocks noChangeAspect="1"/>
          </p:cNvPicPr>
          <p:nvPr/>
        </p:nvPicPr>
        <p:blipFill rotWithShape="1">
          <a:blip r:embed="rId3"/>
          <a:srcRect l="50537" t="3240" b="5047"/>
          <a:stretch/>
        </p:blipFill>
        <p:spPr>
          <a:xfrm>
            <a:off x="655200" y="898693"/>
            <a:ext cx="4042978" cy="4216767"/>
          </a:xfrm>
          <a:prstGeom prst="rect">
            <a:avLst/>
          </a:prstGeom>
        </p:spPr>
      </p:pic>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537682" y="296219"/>
            <a:ext cx="8606317" cy="523220"/>
          </a:xfrm>
          <a:prstGeom prst="rect">
            <a:avLst/>
          </a:prstGeom>
          <a:noFill/>
        </p:spPr>
        <p:txBody>
          <a:bodyPr wrap="square">
            <a:spAutoFit/>
          </a:bodyPr>
          <a:lstStyle/>
          <a:p>
            <a:r>
              <a:rPr lang="en-US" dirty="0">
                <a:solidFill>
                  <a:schemeClr val="bg1"/>
                </a:solidFill>
                <a:latin typeface="Play" panose="020B0604020202020204" charset="0"/>
              </a:rPr>
              <a:t>Setting up the way to increase/decrease the parameter.</a:t>
            </a:r>
          </a:p>
          <a:p>
            <a:r>
              <a:rPr lang="en-US" dirty="0">
                <a:solidFill>
                  <a:schemeClr val="bg1"/>
                </a:solidFill>
              </a:rPr>
              <a:t>By clicking on “Start attack”, the intruder will send 30 HTTP request with a different value for the parameter.</a:t>
            </a:r>
            <a:endParaRPr lang="en-IL" dirty="0">
              <a:solidFill>
                <a:schemeClr val="bg1"/>
              </a:solidFill>
            </a:endParaRPr>
          </a:p>
        </p:txBody>
      </p:sp>
      <p:sp>
        <p:nvSpPr>
          <p:cNvPr id="8" name="Rectangle: Rounded Corners 7">
            <a:extLst>
              <a:ext uri="{FF2B5EF4-FFF2-40B4-BE49-F238E27FC236}">
                <a16:creationId xmlns:a16="http://schemas.microsoft.com/office/drawing/2014/main" id="{E604F6F7-ACBF-AFE2-6E4F-6FD586ED05F6}"/>
              </a:ext>
            </a:extLst>
          </p:cNvPr>
          <p:cNvSpPr/>
          <p:nvPr/>
        </p:nvSpPr>
        <p:spPr>
          <a:xfrm>
            <a:off x="1308295" y="2611651"/>
            <a:ext cx="1202788" cy="72942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 name="Straight Connector 16">
            <a:extLst>
              <a:ext uri="{FF2B5EF4-FFF2-40B4-BE49-F238E27FC236}">
                <a16:creationId xmlns:a16="http://schemas.microsoft.com/office/drawing/2014/main" id="{4036959A-632C-9745-71C6-78BCDD6C1216}"/>
              </a:ext>
            </a:extLst>
          </p:cNvPr>
          <p:cNvCxnSpPr>
            <a:cxnSpLocks/>
            <a:stCxn id="8" idx="3"/>
            <a:endCxn id="9" idx="1"/>
          </p:cNvCxnSpPr>
          <p:nvPr/>
        </p:nvCxnSpPr>
        <p:spPr>
          <a:xfrm flipV="1">
            <a:off x="2511083" y="2714753"/>
            <a:ext cx="2840190" cy="261611"/>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5D8512F-3CD6-D561-4F67-C8B00E01E8DA}"/>
              </a:ext>
            </a:extLst>
          </p:cNvPr>
          <p:cNvSpPr txBox="1"/>
          <p:nvPr/>
        </p:nvSpPr>
        <p:spPr>
          <a:xfrm>
            <a:off x="5351273" y="2453143"/>
            <a:ext cx="2981585" cy="523220"/>
          </a:xfrm>
          <a:prstGeom prst="rect">
            <a:avLst/>
          </a:prstGeom>
          <a:noFill/>
        </p:spPr>
        <p:txBody>
          <a:bodyPr wrap="square">
            <a:spAutoFit/>
          </a:bodyPr>
          <a:lstStyle/>
          <a:p>
            <a:r>
              <a:rPr lang="en-US" dirty="0">
                <a:solidFill>
                  <a:schemeClr val="bg1"/>
                </a:solidFill>
                <a:latin typeface="Play" panose="020B0604020202020204" charset="0"/>
              </a:rPr>
              <a:t>Increasing the parameter by 1, up to 30.</a:t>
            </a:r>
            <a:endParaRPr lang="en-IL" dirty="0">
              <a:solidFill>
                <a:schemeClr val="bg1"/>
              </a:solidFill>
            </a:endParaRPr>
          </a:p>
        </p:txBody>
      </p:sp>
    </p:spTree>
    <p:extLst>
      <p:ext uri="{BB962C8B-B14F-4D97-AF65-F5344CB8AC3E}">
        <p14:creationId xmlns:p14="http://schemas.microsoft.com/office/powerpoint/2010/main" val="12590561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537683" y="432116"/>
            <a:ext cx="8282760" cy="954107"/>
          </a:xfrm>
          <a:prstGeom prst="rect">
            <a:avLst/>
          </a:prstGeom>
          <a:noFill/>
        </p:spPr>
        <p:txBody>
          <a:bodyPr wrap="square">
            <a:spAutoFit/>
          </a:bodyPr>
          <a:lstStyle/>
          <a:p>
            <a:r>
              <a:rPr lang="en-US" dirty="0">
                <a:solidFill>
                  <a:schemeClr val="bg1"/>
                </a:solidFill>
                <a:latin typeface="Play" panose="020B0604020202020204" charset="0"/>
              </a:rPr>
              <a:t>Checking the results of the attack.</a:t>
            </a:r>
          </a:p>
          <a:p>
            <a:r>
              <a:rPr lang="en-US" dirty="0">
                <a:solidFill>
                  <a:schemeClr val="bg1"/>
                </a:solidFill>
                <a:latin typeface="Play" panose="020B0604020202020204" charset="0"/>
              </a:rPr>
              <a:t>From few slides before we know that when the length is bigger than 1, we get a “Welcome back!” massage, therefore we will look for the moment when the length of the Response is lower than the first one -&gt; the moment when we stop getting the “Welcome back!” massage -&gt; the password length.</a:t>
            </a:r>
            <a:endParaRPr lang="en-IL" dirty="0">
              <a:solidFill>
                <a:schemeClr val="bg1"/>
              </a:solidFill>
            </a:endParaRPr>
          </a:p>
        </p:txBody>
      </p:sp>
      <p:pic>
        <p:nvPicPr>
          <p:cNvPr id="14" name="Picture 13">
            <a:extLst>
              <a:ext uri="{FF2B5EF4-FFF2-40B4-BE49-F238E27FC236}">
                <a16:creationId xmlns:a16="http://schemas.microsoft.com/office/drawing/2014/main" id="{95F6D335-96D7-DF56-3ACB-A241C6B6B4AB}"/>
              </a:ext>
            </a:extLst>
          </p:cNvPr>
          <p:cNvPicPr>
            <a:picLocks noChangeAspect="1"/>
          </p:cNvPicPr>
          <p:nvPr/>
        </p:nvPicPr>
        <p:blipFill rotWithShape="1">
          <a:blip r:embed="rId3"/>
          <a:srcRect r="61799" b="4050"/>
          <a:stretch/>
        </p:blipFill>
        <p:spPr>
          <a:xfrm>
            <a:off x="640080" y="1388721"/>
            <a:ext cx="2539218" cy="3587520"/>
          </a:xfrm>
          <a:prstGeom prst="rect">
            <a:avLst/>
          </a:prstGeom>
        </p:spPr>
      </p:pic>
      <p:sp>
        <p:nvSpPr>
          <p:cNvPr id="15" name="Rectangle: Rounded Corners 14">
            <a:extLst>
              <a:ext uri="{FF2B5EF4-FFF2-40B4-BE49-F238E27FC236}">
                <a16:creationId xmlns:a16="http://schemas.microsoft.com/office/drawing/2014/main" id="{87199034-810E-A50A-F036-402850B12D56}"/>
              </a:ext>
            </a:extLst>
          </p:cNvPr>
          <p:cNvSpPr/>
          <p:nvPr/>
        </p:nvSpPr>
        <p:spPr>
          <a:xfrm>
            <a:off x="2067950" y="1842867"/>
            <a:ext cx="450167" cy="22508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TextBox 15">
            <a:extLst>
              <a:ext uri="{FF2B5EF4-FFF2-40B4-BE49-F238E27FC236}">
                <a16:creationId xmlns:a16="http://schemas.microsoft.com/office/drawing/2014/main" id="{DE16D797-8D88-E31C-66F0-E8765B035C78}"/>
              </a:ext>
            </a:extLst>
          </p:cNvPr>
          <p:cNvSpPr txBox="1"/>
          <p:nvPr/>
        </p:nvSpPr>
        <p:spPr>
          <a:xfrm>
            <a:off x="3281695" y="1432189"/>
            <a:ext cx="1543523" cy="523220"/>
          </a:xfrm>
          <a:prstGeom prst="rect">
            <a:avLst/>
          </a:prstGeom>
          <a:noFill/>
        </p:spPr>
        <p:txBody>
          <a:bodyPr wrap="square">
            <a:spAutoFit/>
          </a:bodyPr>
          <a:lstStyle/>
          <a:p>
            <a:r>
              <a:rPr lang="en-US" dirty="0">
                <a:solidFill>
                  <a:schemeClr val="bg1"/>
                </a:solidFill>
                <a:latin typeface="Play" panose="020B0604020202020204" charset="0"/>
              </a:rPr>
              <a:t>Response’s length = 11546</a:t>
            </a:r>
            <a:endParaRPr lang="en-IL" dirty="0">
              <a:solidFill>
                <a:schemeClr val="bg1"/>
              </a:solidFill>
            </a:endParaRPr>
          </a:p>
        </p:txBody>
      </p:sp>
      <p:cxnSp>
        <p:nvCxnSpPr>
          <p:cNvPr id="19" name="Straight Connector 18">
            <a:extLst>
              <a:ext uri="{FF2B5EF4-FFF2-40B4-BE49-F238E27FC236}">
                <a16:creationId xmlns:a16="http://schemas.microsoft.com/office/drawing/2014/main" id="{0A6C044E-7452-280E-94EA-6DC3B2541672}"/>
              </a:ext>
            </a:extLst>
          </p:cNvPr>
          <p:cNvCxnSpPr>
            <a:stCxn id="15" idx="3"/>
            <a:endCxn id="16" idx="1"/>
          </p:cNvCxnSpPr>
          <p:nvPr/>
        </p:nvCxnSpPr>
        <p:spPr>
          <a:xfrm flipV="1">
            <a:off x="2518117" y="1693799"/>
            <a:ext cx="763578" cy="26161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Rounded Corners 22">
            <a:extLst>
              <a:ext uri="{FF2B5EF4-FFF2-40B4-BE49-F238E27FC236}">
                <a16:creationId xmlns:a16="http://schemas.microsoft.com/office/drawing/2014/main" id="{5AEFC0CB-7867-C9E9-1C18-ED6A46769533}"/>
              </a:ext>
            </a:extLst>
          </p:cNvPr>
          <p:cNvSpPr/>
          <p:nvPr/>
        </p:nvSpPr>
        <p:spPr>
          <a:xfrm>
            <a:off x="1038664" y="4217963"/>
            <a:ext cx="450167" cy="22508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4" name="Picture 23">
            <a:extLst>
              <a:ext uri="{FF2B5EF4-FFF2-40B4-BE49-F238E27FC236}">
                <a16:creationId xmlns:a16="http://schemas.microsoft.com/office/drawing/2014/main" id="{0EBAC957-719E-EFD7-1072-D07AC44F8918}"/>
              </a:ext>
            </a:extLst>
          </p:cNvPr>
          <p:cNvPicPr>
            <a:picLocks noChangeAspect="1"/>
          </p:cNvPicPr>
          <p:nvPr/>
        </p:nvPicPr>
        <p:blipFill rotWithShape="1">
          <a:blip r:embed="rId4"/>
          <a:srcRect r="61659" b="5545"/>
          <a:stretch/>
        </p:blipFill>
        <p:spPr>
          <a:xfrm>
            <a:off x="5244263" y="1386223"/>
            <a:ext cx="2588883" cy="3587520"/>
          </a:xfrm>
          <a:prstGeom prst="rect">
            <a:avLst/>
          </a:prstGeom>
        </p:spPr>
      </p:pic>
      <p:sp>
        <p:nvSpPr>
          <p:cNvPr id="25" name="TextBox 24">
            <a:extLst>
              <a:ext uri="{FF2B5EF4-FFF2-40B4-BE49-F238E27FC236}">
                <a16:creationId xmlns:a16="http://schemas.microsoft.com/office/drawing/2014/main" id="{7D7F389F-2ECD-5949-0581-31A6A8989B3B}"/>
              </a:ext>
            </a:extLst>
          </p:cNvPr>
          <p:cNvSpPr txBox="1"/>
          <p:nvPr/>
        </p:nvSpPr>
        <p:spPr>
          <a:xfrm>
            <a:off x="3498251" y="3495668"/>
            <a:ext cx="1543523" cy="954107"/>
          </a:xfrm>
          <a:prstGeom prst="rect">
            <a:avLst/>
          </a:prstGeom>
          <a:noFill/>
        </p:spPr>
        <p:txBody>
          <a:bodyPr wrap="square">
            <a:spAutoFit/>
          </a:bodyPr>
          <a:lstStyle/>
          <a:p>
            <a:r>
              <a:rPr lang="en-US" dirty="0">
                <a:solidFill>
                  <a:schemeClr val="bg1"/>
                </a:solidFill>
                <a:latin typeface="Play" panose="020B0604020202020204" charset="0"/>
              </a:rPr>
              <a:t>The Response’s length changed to 11485 at length &gt; 20</a:t>
            </a:r>
            <a:endParaRPr lang="en-IL" dirty="0">
              <a:solidFill>
                <a:schemeClr val="bg1"/>
              </a:solidFill>
            </a:endParaRPr>
          </a:p>
        </p:txBody>
      </p:sp>
      <p:sp>
        <p:nvSpPr>
          <p:cNvPr id="26" name="Rectangle: Rounded Corners 25">
            <a:extLst>
              <a:ext uri="{FF2B5EF4-FFF2-40B4-BE49-F238E27FC236}">
                <a16:creationId xmlns:a16="http://schemas.microsoft.com/office/drawing/2014/main" id="{32EB7336-37B1-FEE8-189B-4015C2D1E683}"/>
              </a:ext>
            </a:extLst>
          </p:cNvPr>
          <p:cNvSpPr/>
          <p:nvPr/>
        </p:nvSpPr>
        <p:spPr>
          <a:xfrm>
            <a:off x="6665740" y="2871178"/>
            <a:ext cx="450167" cy="22508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9" name="Straight Connector 28">
            <a:extLst>
              <a:ext uri="{FF2B5EF4-FFF2-40B4-BE49-F238E27FC236}">
                <a16:creationId xmlns:a16="http://schemas.microsoft.com/office/drawing/2014/main" id="{1B9AABF2-4640-0C12-51A4-802ADD83C352}"/>
              </a:ext>
            </a:extLst>
          </p:cNvPr>
          <p:cNvCxnSpPr>
            <a:cxnSpLocks/>
            <a:stCxn id="26" idx="1"/>
            <a:endCxn id="25" idx="3"/>
          </p:cNvCxnSpPr>
          <p:nvPr/>
        </p:nvCxnSpPr>
        <p:spPr>
          <a:xfrm flipH="1">
            <a:off x="5041774" y="2983720"/>
            <a:ext cx="1623966" cy="9890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78557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553306" y="375473"/>
            <a:ext cx="7781802" cy="738664"/>
          </a:xfrm>
          <a:prstGeom prst="rect">
            <a:avLst/>
          </a:prstGeom>
          <a:noFill/>
        </p:spPr>
        <p:txBody>
          <a:bodyPr wrap="square">
            <a:spAutoFit/>
          </a:bodyPr>
          <a:lstStyle/>
          <a:p>
            <a:r>
              <a:rPr lang="en-US" dirty="0">
                <a:solidFill>
                  <a:schemeClr val="bg1"/>
                </a:solidFill>
                <a:latin typeface="Play" panose="020B0604020202020204" charset="0"/>
              </a:rPr>
              <a:t>We will add to the original query – </a:t>
            </a:r>
          </a:p>
          <a:p>
            <a:r>
              <a:rPr lang="en-US" b="1" dirty="0">
                <a:solidFill>
                  <a:schemeClr val="bg1"/>
                </a:solidFill>
                <a:latin typeface="Play" panose="020B0604020202020204" charset="0"/>
              </a:rPr>
              <a:t>' and (select substring(password,1,1) from users WHERE username='administrator')='a'--</a:t>
            </a:r>
            <a:r>
              <a:rPr lang="en-US" dirty="0">
                <a:solidFill>
                  <a:schemeClr val="bg1"/>
                </a:solidFill>
                <a:latin typeface="Play" panose="020B0604020202020204" charset="0"/>
              </a:rPr>
              <a:t>to find for each character of the </a:t>
            </a:r>
            <a:r>
              <a:rPr lang="en-US" b="1" dirty="0">
                <a:solidFill>
                  <a:schemeClr val="bg1"/>
                </a:solidFill>
                <a:latin typeface="Play" panose="020B0604020202020204" charset="0"/>
              </a:rPr>
              <a:t>administrator password, </a:t>
            </a:r>
            <a:r>
              <a:rPr lang="en-US" dirty="0">
                <a:solidFill>
                  <a:schemeClr val="bg1"/>
                </a:solidFill>
                <a:latin typeface="Play" panose="020B0604020202020204" charset="0"/>
              </a:rPr>
              <a:t>it’s own character.</a:t>
            </a:r>
            <a:endParaRPr lang="en-IL" dirty="0">
              <a:solidFill>
                <a:schemeClr val="bg1"/>
              </a:solidFill>
            </a:endParaRPr>
          </a:p>
        </p:txBody>
      </p:sp>
      <p:pic>
        <p:nvPicPr>
          <p:cNvPr id="5" name="Picture 4">
            <a:extLst>
              <a:ext uri="{FF2B5EF4-FFF2-40B4-BE49-F238E27FC236}">
                <a16:creationId xmlns:a16="http://schemas.microsoft.com/office/drawing/2014/main" id="{DE84D2A1-8600-A81B-2983-484835E88538}"/>
              </a:ext>
            </a:extLst>
          </p:cNvPr>
          <p:cNvPicPr>
            <a:picLocks noChangeAspect="1"/>
          </p:cNvPicPr>
          <p:nvPr/>
        </p:nvPicPr>
        <p:blipFill rotWithShape="1">
          <a:blip r:embed="rId3"/>
          <a:srcRect l="50000" t="3115" b="4797"/>
          <a:stretch/>
        </p:blipFill>
        <p:spPr>
          <a:xfrm>
            <a:off x="105507" y="1114137"/>
            <a:ext cx="3826413" cy="3964093"/>
          </a:xfrm>
          <a:prstGeom prst="rect">
            <a:avLst/>
          </a:prstGeom>
        </p:spPr>
      </p:pic>
      <p:pic>
        <p:nvPicPr>
          <p:cNvPr id="8" name="Picture 7">
            <a:extLst>
              <a:ext uri="{FF2B5EF4-FFF2-40B4-BE49-F238E27FC236}">
                <a16:creationId xmlns:a16="http://schemas.microsoft.com/office/drawing/2014/main" id="{E038F447-4668-812C-5DD4-DB8137CD6EA5}"/>
              </a:ext>
            </a:extLst>
          </p:cNvPr>
          <p:cNvPicPr>
            <a:picLocks noChangeAspect="1"/>
          </p:cNvPicPr>
          <p:nvPr/>
        </p:nvPicPr>
        <p:blipFill>
          <a:blip r:embed="rId4"/>
          <a:stretch>
            <a:fillRect/>
          </a:stretch>
        </p:blipFill>
        <p:spPr>
          <a:xfrm>
            <a:off x="3982501" y="3424146"/>
            <a:ext cx="1648055" cy="457264"/>
          </a:xfrm>
          <a:prstGeom prst="rect">
            <a:avLst/>
          </a:prstGeom>
        </p:spPr>
      </p:pic>
      <p:pic>
        <p:nvPicPr>
          <p:cNvPr id="13" name="Picture 12">
            <a:extLst>
              <a:ext uri="{FF2B5EF4-FFF2-40B4-BE49-F238E27FC236}">
                <a16:creationId xmlns:a16="http://schemas.microsoft.com/office/drawing/2014/main" id="{7B9C4712-1292-1025-CC98-CB9F3031189F}"/>
              </a:ext>
            </a:extLst>
          </p:cNvPr>
          <p:cNvPicPr>
            <a:picLocks noChangeAspect="1"/>
          </p:cNvPicPr>
          <p:nvPr/>
        </p:nvPicPr>
        <p:blipFill>
          <a:blip r:embed="rId5"/>
          <a:stretch>
            <a:fillRect/>
          </a:stretch>
        </p:blipFill>
        <p:spPr>
          <a:xfrm>
            <a:off x="3982501" y="4337928"/>
            <a:ext cx="1267002" cy="276264"/>
          </a:xfrm>
          <a:prstGeom prst="rect">
            <a:avLst/>
          </a:prstGeom>
        </p:spPr>
      </p:pic>
      <p:sp>
        <p:nvSpPr>
          <p:cNvPr id="15" name="Rectangle: Rounded Corners 14">
            <a:extLst>
              <a:ext uri="{FF2B5EF4-FFF2-40B4-BE49-F238E27FC236}">
                <a16:creationId xmlns:a16="http://schemas.microsoft.com/office/drawing/2014/main" id="{39946EE3-01A1-EA2D-B14E-38642E2E64D4}"/>
              </a:ext>
            </a:extLst>
          </p:cNvPr>
          <p:cNvSpPr/>
          <p:nvPr/>
        </p:nvSpPr>
        <p:spPr>
          <a:xfrm>
            <a:off x="426719" y="2748909"/>
            <a:ext cx="450167" cy="22508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Rectangle: Rounded Corners 16">
            <a:extLst>
              <a:ext uri="{FF2B5EF4-FFF2-40B4-BE49-F238E27FC236}">
                <a16:creationId xmlns:a16="http://schemas.microsoft.com/office/drawing/2014/main" id="{13A88C69-AA91-FB60-3ACF-9A44AAC30CCD}"/>
              </a:ext>
            </a:extLst>
          </p:cNvPr>
          <p:cNvSpPr/>
          <p:nvPr/>
        </p:nvSpPr>
        <p:spPr>
          <a:xfrm>
            <a:off x="1793629" y="2706704"/>
            <a:ext cx="450167" cy="22508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0" name="Straight Connector 19">
            <a:extLst>
              <a:ext uri="{FF2B5EF4-FFF2-40B4-BE49-F238E27FC236}">
                <a16:creationId xmlns:a16="http://schemas.microsoft.com/office/drawing/2014/main" id="{6C69CC86-2C61-FFBD-9E95-5F49E08DA97D}"/>
              </a:ext>
            </a:extLst>
          </p:cNvPr>
          <p:cNvCxnSpPr>
            <a:stCxn id="17" idx="3"/>
            <a:endCxn id="8" idx="1"/>
          </p:cNvCxnSpPr>
          <p:nvPr/>
        </p:nvCxnSpPr>
        <p:spPr>
          <a:xfrm>
            <a:off x="2243796" y="2819246"/>
            <a:ext cx="1738705" cy="833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ADA5C3-9B15-4704-3C65-31910299C992}"/>
              </a:ext>
            </a:extLst>
          </p:cNvPr>
          <p:cNvCxnSpPr>
            <a:stCxn id="15" idx="3"/>
            <a:endCxn id="13" idx="1"/>
          </p:cNvCxnSpPr>
          <p:nvPr/>
        </p:nvCxnSpPr>
        <p:spPr>
          <a:xfrm>
            <a:off x="876886" y="2861451"/>
            <a:ext cx="3105615" cy="1614609"/>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558EB3D-9481-EDF9-7BD6-BE22B7A66D39}"/>
              </a:ext>
            </a:extLst>
          </p:cNvPr>
          <p:cNvSpPr txBox="1"/>
          <p:nvPr/>
        </p:nvSpPr>
        <p:spPr>
          <a:xfrm>
            <a:off x="3949676" y="3116369"/>
            <a:ext cx="1648054" cy="307777"/>
          </a:xfrm>
          <a:prstGeom prst="rect">
            <a:avLst/>
          </a:prstGeom>
          <a:noFill/>
        </p:spPr>
        <p:txBody>
          <a:bodyPr wrap="square">
            <a:spAutoFit/>
          </a:bodyPr>
          <a:lstStyle/>
          <a:p>
            <a:r>
              <a:rPr lang="en-US" dirty="0">
                <a:solidFill>
                  <a:schemeClr val="accent1"/>
                </a:solidFill>
                <a:latin typeface="Play" panose="020B0604020202020204" charset="0"/>
              </a:rPr>
              <a:t>Spot in Password</a:t>
            </a:r>
            <a:endParaRPr lang="en-IL" dirty="0">
              <a:solidFill>
                <a:schemeClr val="accent1"/>
              </a:solidFill>
            </a:endParaRPr>
          </a:p>
        </p:txBody>
      </p:sp>
      <p:sp>
        <p:nvSpPr>
          <p:cNvPr id="28" name="TextBox 27">
            <a:extLst>
              <a:ext uri="{FF2B5EF4-FFF2-40B4-BE49-F238E27FC236}">
                <a16:creationId xmlns:a16="http://schemas.microsoft.com/office/drawing/2014/main" id="{44883419-3B1F-38FB-4728-0AFC88F52D96}"/>
              </a:ext>
            </a:extLst>
          </p:cNvPr>
          <p:cNvSpPr txBox="1"/>
          <p:nvPr/>
        </p:nvSpPr>
        <p:spPr>
          <a:xfrm>
            <a:off x="3915508" y="4062754"/>
            <a:ext cx="1349154" cy="307777"/>
          </a:xfrm>
          <a:prstGeom prst="rect">
            <a:avLst/>
          </a:prstGeom>
          <a:noFill/>
        </p:spPr>
        <p:txBody>
          <a:bodyPr wrap="square">
            <a:spAutoFit/>
          </a:bodyPr>
          <a:lstStyle/>
          <a:p>
            <a:r>
              <a:rPr lang="en-US" dirty="0">
                <a:solidFill>
                  <a:schemeClr val="accent1"/>
                </a:solidFill>
                <a:latin typeface="Play" panose="020B0604020202020204" charset="0"/>
              </a:rPr>
              <a:t>Character</a:t>
            </a:r>
            <a:endParaRPr lang="en-IL" dirty="0">
              <a:solidFill>
                <a:schemeClr val="accent1"/>
              </a:solidFill>
            </a:endParaRPr>
          </a:p>
        </p:txBody>
      </p:sp>
      <p:sp>
        <p:nvSpPr>
          <p:cNvPr id="29" name="TextBox 28">
            <a:extLst>
              <a:ext uri="{FF2B5EF4-FFF2-40B4-BE49-F238E27FC236}">
                <a16:creationId xmlns:a16="http://schemas.microsoft.com/office/drawing/2014/main" id="{A867C6D3-3A4E-9C98-16CA-15C390DEDD7F}"/>
              </a:ext>
            </a:extLst>
          </p:cNvPr>
          <p:cNvSpPr txBox="1"/>
          <p:nvPr/>
        </p:nvSpPr>
        <p:spPr>
          <a:xfrm>
            <a:off x="3982501" y="1369055"/>
            <a:ext cx="3972780" cy="1384995"/>
          </a:xfrm>
          <a:prstGeom prst="rect">
            <a:avLst/>
          </a:prstGeom>
          <a:noFill/>
        </p:spPr>
        <p:txBody>
          <a:bodyPr wrap="square">
            <a:spAutoFit/>
          </a:bodyPr>
          <a:lstStyle/>
          <a:p>
            <a:r>
              <a:rPr lang="en-US" dirty="0">
                <a:solidFill>
                  <a:schemeClr val="bg1"/>
                </a:solidFill>
                <a:latin typeface="Play" panose="020B0604020202020204" charset="0"/>
              </a:rPr>
              <a:t>We sent the new HTTP request (with the new query) to the intruder to find the password.</a:t>
            </a:r>
          </a:p>
          <a:p>
            <a:endParaRPr lang="en-US" dirty="0">
              <a:solidFill>
                <a:schemeClr val="bg1"/>
              </a:solidFill>
              <a:latin typeface="Play" panose="020B0604020202020204" charset="0"/>
            </a:endParaRPr>
          </a:p>
          <a:p>
            <a:endParaRPr lang="en-US" dirty="0">
              <a:solidFill>
                <a:schemeClr val="bg1"/>
              </a:solidFill>
              <a:latin typeface="Play" panose="020B0604020202020204" charset="0"/>
            </a:endParaRPr>
          </a:p>
          <a:p>
            <a:r>
              <a:rPr lang="en-US" dirty="0">
                <a:solidFill>
                  <a:schemeClr val="bg1"/>
                </a:solidFill>
                <a:latin typeface="Play" panose="020B0604020202020204" charset="0"/>
              </a:rPr>
              <a:t>We use “Cluster bomb” Attack type to change 2 parameters in the same time.</a:t>
            </a:r>
            <a:endParaRPr lang="en-IL" dirty="0">
              <a:solidFill>
                <a:schemeClr val="bg1"/>
              </a:solidFill>
            </a:endParaRPr>
          </a:p>
        </p:txBody>
      </p:sp>
      <p:sp>
        <p:nvSpPr>
          <p:cNvPr id="30" name="Rectangle: Rounded Corners 29">
            <a:extLst>
              <a:ext uri="{FF2B5EF4-FFF2-40B4-BE49-F238E27FC236}">
                <a16:creationId xmlns:a16="http://schemas.microsoft.com/office/drawing/2014/main" id="{2C1952D8-5A69-F7A4-D727-3EEA9FA6F655}"/>
              </a:ext>
            </a:extLst>
          </p:cNvPr>
          <p:cNvSpPr/>
          <p:nvPr/>
        </p:nvSpPr>
        <p:spPr>
          <a:xfrm>
            <a:off x="253219" y="1803590"/>
            <a:ext cx="734632" cy="22508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32" name="Straight Connector 31">
            <a:extLst>
              <a:ext uri="{FF2B5EF4-FFF2-40B4-BE49-F238E27FC236}">
                <a16:creationId xmlns:a16="http://schemas.microsoft.com/office/drawing/2014/main" id="{C2296F39-8F34-B4A3-0925-FDE4B42ED20F}"/>
              </a:ext>
            </a:extLst>
          </p:cNvPr>
          <p:cNvCxnSpPr>
            <a:stCxn id="30" idx="3"/>
          </p:cNvCxnSpPr>
          <p:nvPr/>
        </p:nvCxnSpPr>
        <p:spPr>
          <a:xfrm>
            <a:off x="987851" y="1916132"/>
            <a:ext cx="2994650" cy="54571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40297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3" name="Picture 2">
            <a:extLst>
              <a:ext uri="{FF2B5EF4-FFF2-40B4-BE49-F238E27FC236}">
                <a16:creationId xmlns:a16="http://schemas.microsoft.com/office/drawing/2014/main" id="{AF326252-0864-94FE-3D29-7749FA024B33}"/>
              </a:ext>
            </a:extLst>
          </p:cNvPr>
          <p:cNvPicPr>
            <a:picLocks noChangeAspect="1"/>
          </p:cNvPicPr>
          <p:nvPr/>
        </p:nvPicPr>
        <p:blipFill rotWithShape="1">
          <a:blip r:embed="rId3"/>
          <a:srcRect l="50000" t="2866" b="4922"/>
          <a:stretch/>
        </p:blipFill>
        <p:spPr>
          <a:xfrm>
            <a:off x="713642" y="887244"/>
            <a:ext cx="3813169" cy="3955718"/>
          </a:xfrm>
          <a:prstGeom prst="rect">
            <a:avLst/>
          </a:prstGeom>
        </p:spPr>
      </p:pic>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537683" y="430158"/>
            <a:ext cx="8606317" cy="307777"/>
          </a:xfrm>
          <a:prstGeom prst="rect">
            <a:avLst/>
          </a:prstGeom>
          <a:noFill/>
        </p:spPr>
        <p:txBody>
          <a:bodyPr wrap="square">
            <a:spAutoFit/>
          </a:bodyPr>
          <a:lstStyle/>
          <a:p>
            <a:r>
              <a:rPr lang="en-US" dirty="0">
                <a:solidFill>
                  <a:schemeClr val="bg1"/>
                </a:solidFill>
                <a:latin typeface="Play" panose="020B0604020202020204" charset="0"/>
              </a:rPr>
              <a:t>Setting up the way to increase/decrease the parameter</a:t>
            </a:r>
            <a:r>
              <a:rPr lang="en-US" dirty="0">
                <a:solidFill>
                  <a:schemeClr val="bg1"/>
                </a:solidFill>
              </a:rPr>
              <a:t>.</a:t>
            </a:r>
            <a:endParaRPr lang="en-IL" dirty="0">
              <a:solidFill>
                <a:schemeClr val="bg1"/>
              </a:solidFill>
            </a:endParaRPr>
          </a:p>
        </p:txBody>
      </p:sp>
      <p:sp>
        <p:nvSpPr>
          <p:cNvPr id="8" name="Rectangle: Rounded Corners 7">
            <a:extLst>
              <a:ext uri="{FF2B5EF4-FFF2-40B4-BE49-F238E27FC236}">
                <a16:creationId xmlns:a16="http://schemas.microsoft.com/office/drawing/2014/main" id="{E604F6F7-ACBF-AFE2-6E4F-6FD586ED05F6}"/>
              </a:ext>
            </a:extLst>
          </p:cNvPr>
          <p:cNvSpPr/>
          <p:nvPr/>
        </p:nvSpPr>
        <p:spPr>
          <a:xfrm>
            <a:off x="1322362" y="2526909"/>
            <a:ext cx="1202788" cy="72942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 name="Straight Connector 16">
            <a:extLst>
              <a:ext uri="{FF2B5EF4-FFF2-40B4-BE49-F238E27FC236}">
                <a16:creationId xmlns:a16="http://schemas.microsoft.com/office/drawing/2014/main" id="{4036959A-632C-9745-71C6-78BCDD6C1216}"/>
              </a:ext>
            </a:extLst>
          </p:cNvPr>
          <p:cNvCxnSpPr>
            <a:cxnSpLocks/>
            <a:stCxn id="8" idx="3"/>
            <a:endCxn id="9" idx="1"/>
          </p:cNvCxnSpPr>
          <p:nvPr/>
        </p:nvCxnSpPr>
        <p:spPr>
          <a:xfrm flipV="1">
            <a:off x="2525150" y="2714753"/>
            <a:ext cx="2826123" cy="176869"/>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5D8512F-3CD6-D561-4F67-C8B00E01E8DA}"/>
              </a:ext>
            </a:extLst>
          </p:cNvPr>
          <p:cNvSpPr txBox="1"/>
          <p:nvPr/>
        </p:nvSpPr>
        <p:spPr>
          <a:xfrm>
            <a:off x="5351273" y="2453143"/>
            <a:ext cx="2981585" cy="523220"/>
          </a:xfrm>
          <a:prstGeom prst="rect">
            <a:avLst/>
          </a:prstGeom>
          <a:noFill/>
        </p:spPr>
        <p:txBody>
          <a:bodyPr wrap="square">
            <a:spAutoFit/>
          </a:bodyPr>
          <a:lstStyle/>
          <a:p>
            <a:r>
              <a:rPr lang="en-US" dirty="0">
                <a:solidFill>
                  <a:schemeClr val="bg1"/>
                </a:solidFill>
                <a:latin typeface="Play" panose="020B0604020202020204" charset="0"/>
              </a:rPr>
              <a:t>Increasing the parameter by 1, up to 20 (the password length).</a:t>
            </a:r>
            <a:endParaRPr lang="en-IL" dirty="0">
              <a:solidFill>
                <a:schemeClr val="bg1"/>
              </a:solidFill>
            </a:endParaRPr>
          </a:p>
        </p:txBody>
      </p:sp>
    </p:spTree>
    <p:extLst>
      <p:ext uri="{BB962C8B-B14F-4D97-AF65-F5344CB8AC3E}">
        <p14:creationId xmlns:p14="http://schemas.microsoft.com/office/powerpoint/2010/main" val="40987830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pic>
        <p:nvPicPr>
          <p:cNvPr id="2" name="Picture 1">
            <a:extLst>
              <a:ext uri="{FF2B5EF4-FFF2-40B4-BE49-F238E27FC236}">
                <a16:creationId xmlns:a16="http://schemas.microsoft.com/office/drawing/2014/main" id="{A8521485-7ECA-91BE-F4F5-CAE3C7B2C2F5}"/>
              </a:ext>
            </a:extLst>
          </p:cNvPr>
          <p:cNvPicPr>
            <a:picLocks noChangeAspect="1"/>
          </p:cNvPicPr>
          <p:nvPr/>
        </p:nvPicPr>
        <p:blipFill rotWithShape="1">
          <a:blip r:embed="rId3"/>
          <a:srcRect l="50000" t="3490" b="14766"/>
          <a:stretch/>
        </p:blipFill>
        <p:spPr>
          <a:xfrm>
            <a:off x="203322" y="619677"/>
            <a:ext cx="4637518" cy="4264783"/>
          </a:xfrm>
          <a:prstGeom prst="rect">
            <a:avLst/>
          </a:prstGeom>
        </p:spPr>
      </p:pic>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537682" y="296219"/>
            <a:ext cx="8606317" cy="307777"/>
          </a:xfrm>
          <a:prstGeom prst="rect">
            <a:avLst/>
          </a:prstGeom>
          <a:noFill/>
        </p:spPr>
        <p:txBody>
          <a:bodyPr wrap="square">
            <a:spAutoFit/>
          </a:bodyPr>
          <a:lstStyle/>
          <a:p>
            <a:r>
              <a:rPr lang="en-US" dirty="0">
                <a:solidFill>
                  <a:schemeClr val="bg1"/>
                </a:solidFill>
                <a:latin typeface="Play" panose="020B0604020202020204" charset="0"/>
              </a:rPr>
              <a:t>Setting up the way to increase/decrease the parameter</a:t>
            </a:r>
            <a:r>
              <a:rPr lang="en-US" dirty="0">
                <a:solidFill>
                  <a:schemeClr val="bg1"/>
                </a:solidFill>
              </a:rPr>
              <a:t>.</a:t>
            </a:r>
            <a:endParaRPr lang="en-IL" dirty="0">
              <a:solidFill>
                <a:schemeClr val="bg1"/>
              </a:solidFill>
            </a:endParaRPr>
          </a:p>
        </p:txBody>
      </p:sp>
      <p:sp>
        <p:nvSpPr>
          <p:cNvPr id="8" name="Rectangle: Rounded Corners 7">
            <a:extLst>
              <a:ext uri="{FF2B5EF4-FFF2-40B4-BE49-F238E27FC236}">
                <a16:creationId xmlns:a16="http://schemas.microsoft.com/office/drawing/2014/main" id="{E604F6F7-ACBF-AFE2-6E4F-6FD586ED05F6}"/>
              </a:ext>
            </a:extLst>
          </p:cNvPr>
          <p:cNvSpPr/>
          <p:nvPr/>
        </p:nvSpPr>
        <p:spPr>
          <a:xfrm>
            <a:off x="351691" y="2387357"/>
            <a:ext cx="2335238" cy="72942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7" name="Straight Connector 16">
            <a:extLst>
              <a:ext uri="{FF2B5EF4-FFF2-40B4-BE49-F238E27FC236}">
                <a16:creationId xmlns:a16="http://schemas.microsoft.com/office/drawing/2014/main" id="{4036959A-632C-9745-71C6-78BCDD6C1216}"/>
              </a:ext>
            </a:extLst>
          </p:cNvPr>
          <p:cNvCxnSpPr>
            <a:cxnSpLocks/>
            <a:stCxn id="8" idx="3"/>
            <a:endCxn id="9" idx="1"/>
          </p:cNvCxnSpPr>
          <p:nvPr/>
        </p:nvCxnSpPr>
        <p:spPr>
          <a:xfrm>
            <a:off x="2686929" y="2752070"/>
            <a:ext cx="2516634" cy="118928"/>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5D8512F-3CD6-D561-4F67-C8B00E01E8DA}"/>
              </a:ext>
            </a:extLst>
          </p:cNvPr>
          <p:cNvSpPr txBox="1"/>
          <p:nvPr/>
        </p:nvSpPr>
        <p:spPr>
          <a:xfrm>
            <a:off x="5203563" y="2609388"/>
            <a:ext cx="2981585" cy="523220"/>
          </a:xfrm>
          <a:prstGeom prst="rect">
            <a:avLst/>
          </a:prstGeom>
          <a:noFill/>
        </p:spPr>
        <p:txBody>
          <a:bodyPr wrap="square">
            <a:spAutoFit/>
          </a:bodyPr>
          <a:lstStyle/>
          <a:p>
            <a:r>
              <a:rPr lang="en-US" dirty="0">
                <a:solidFill>
                  <a:schemeClr val="bg1"/>
                </a:solidFill>
                <a:latin typeface="Play" panose="020B0604020202020204" charset="0"/>
              </a:rPr>
              <a:t>Checking only 1 character at a time.</a:t>
            </a:r>
            <a:endParaRPr lang="en-IL" dirty="0">
              <a:solidFill>
                <a:schemeClr val="bg1"/>
              </a:solidFill>
            </a:endParaRPr>
          </a:p>
        </p:txBody>
      </p:sp>
      <p:sp>
        <p:nvSpPr>
          <p:cNvPr id="10" name="TextBox 9">
            <a:extLst>
              <a:ext uri="{FF2B5EF4-FFF2-40B4-BE49-F238E27FC236}">
                <a16:creationId xmlns:a16="http://schemas.microsoft.com/office/drawing/2014/main" id="{24CEF6CC-D845-5C2E-3A4D-FBB1D4B12813}"/>
              </a:ext>
            </a:extLst>
          </p:cNvPr>
          <p:cNvSpPr txBox="1"/>
          <p:nvPr/>
        </p:nvSpPr>
        <p:spPr>
          <a:xfrm>
            <a:off x="5126188" y="1173860"/>
            <a:ext cx="2981585" cy="738664"/>
          </a:xfrm>
          <a:prstGeom prst="rect">
            <a:avLst/>
          </a:prstGeom>
          <a:noFill/>
        </p:spPr>
        <p:txBody>
          <a:bodyPr wrap="square">
            <a:spAutoFit/>
          </a:bodyPr>
          <a:lstStyle/>
          <a:p>
            <a:r>
              <a:rPr lang="en-US" dirty="0">
                <a:solidFill>
                  <a:schemeClr val="bg1"/>
                </a:solidFill>
                <a:latin typeface="Play" panose="020B0604020202020204" charset="0"/>
              </a:rPr>
              <a:t>To determine the character of every spot we will use the “Brute forcer” Payload type.</a:t>
            </a:r>
            <a:endParaRPr lang="en-IL" dirty="0">
              <a:solidFill>
                <a:schemeClr val="bg1"/>
              </a:solidFill>
            </a:endParaRPr>
          </a:p>
        </p:txBody>
      </p:sp>
      <p:sp>
        <p:nvSpPr>
          <p:cNvPr id="11" name="Rectangle: Rounded Corners 10">
            <a:extLst>
              <a:ext uri="{FF2B5EF4-FFF2-40B4-BE49-F238E27FC236}">
                <a16:creationId xmlns:a16="http://schemas.microsoft.com/office/drawing/2014/main" id="{BD933F8B-5A34-4E9F-5B69-14B5DE50BB2E}"/>
              </a:ext>
            </a:extLst>
          </p:cNvPr>
          <p:cNvSpPr/>
          <p:nvPr/>
        </p:nvSpPr>
        <p:spPr>
          <a:xfrm>
            <a:off x="351691" y="1667022"/>
            <a:ext cx="2025749" cy="393895"/>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3" name="Straight Connector 12">
            <a:extLst>
              <a:ext uri="{FF2B5EF4-FFF2-40B4-BE49-F238E27FC236}">
                <a16:creationId xmlns:a16="http://schemas.microsoft.com/office/drawing/2014/main" id="{E3FC4B22-7409-5004-DCC0-DFAB9A2BC439}"/>
              </a:ext>
            </a:extLst>
          </p:cNvPr>
          <p:cNvCxnSpPr>
            <a:stCxn id="11" idx="3"/>
            <a:endCxn id="10" idx="1"/>
          </p:cNvCxnSpPr>
          <p:nvPr/>
        </p:nvCxnSpPr>
        <p:spPr>
          <a:xfrm flipV="1">
            <a:off x="2377440" y="1543192"/>
            <a:ext cx="2748748" cy="32077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16961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537682" y="296219"/>
            <a:ext cx="8606317" cy="307777"/>
          </a:xfrm>
          <a:prstGeom prst="rect">
            <a:avLst/>
          </a:prstGeom>
          <a:noFill/>
        </p:spPr>
        <p:txBody>
          <a:bodyPr wrap="square">
            <a:spAutoFit/>
          </a:bodyPr>
          <a:lstStyle/>
          <a:p>
            <a:r>
              <a:rPr lang="en-US" dirty="0">
                <a:solidFill>
                  <a:schemeClr val="bg1"/>
                </a:solidFill>
                <a:latin typeface="Play" panose="020B0604020202020204" charset="0"/>
              </a:rPr>
              <a:t>Setting up the way to increase/decrease the parameter</a:t>
            </a:r>
            <a:r>
              <a:rPr lang="en-US" dirty="0">
                <a:solidFill>
                  <a:schemeClr val="bg1"/>
                </a:solidFill>
              </a:rPr>
              <a:t>.</a:t>
            </a:r>
            <a:endParaRPr lang="en-IL" dirty="0">
              <a:solidFill>
                <a:schemeClr val="bg1"/>
              </a:solidFill>
            </a:endParaRPr>
          </a:p>
        </p:txBody>
      </p:sp>
      <p:sp>
        <p:nvSpPr>
          <p:cNvPr id="9" name="TextBox 8">
            <a:extLst>
              <a:ext uri="{FF2B5EF4-FFF2-40B4-BE49-F238E27FC236}">
                <a16:creationId xmlns:a16="http://schemas.microsoft.com/office/drawing/2014/main" id="{B5D8512F-3CD6-D561-4F67-C8B00E01E8DA}"/>
              </a:ext>
            </a:extLst>
          </p:cNvPr>
          <p:cNvSpPr txBox="1"/>
          <p:nvPr/>
        </p:nvSpPr>
        <p:spPr>
          <a:xfrm>
            <a:off x="4915175" y="949401"/>
            <a:ext cx="2981585" cy="3539430"/>
          </a:xfrm>
          <a:prstGeom prst="rect">
            <a:avLst/>
          </a:prstGeom>
          <a:noFill/>
        </p:spPr>
        <p:txBody>
          <a:bodyPr wrap="square">
            <a:spAutoFit/>
          </a:bodyPr>
          <a:lstStyle/>
          <a:p>
            <a:r>
              <a:rPr lang="en-US" dirty="0">
                <a:solidFill>
                  <a:schemeClr val="bg1"/>
                </a:solidFill>
                <a:latin typeface="Play" panose="020B0604020202020204" charset="0"/>
              </a:rPr>
              <a:t>Just like before, we will check for a change in the response’s length -&gt; “Welcome back!” massage.</a:t>
            </a:r>
          </a:p>
          <a:p>
            <a:endParaRPr lang="en-US" dirty="0">
              <a:solidFill>
                <a:schemeClr val="bg1"/>
              </a:solidFill>
              <a:latin typeface="Play" panose="020B0604020202020204" charset="0"/>
            </a:endParaRPr>
          </a:p>
          <a:p>
            <a:r>
              <a:rPr lang="en-US" dirty="0">
                <a:solidFill>
                  <a:schemeClr val="bg1"/>
                </a:solidFill>
                <a:latin typeface="Play" panose="020B0604020202020204" charset="0"/>
              </a:rPr>
              <a:t>For example: on the current HTTP request we found that on the second spot the correct character is “1”.</a:t>
            </a:r>
          </a:p>
          <a:p>
            <a:endParaRPr lang="en-US" dirty="0">
              <a:solidFill>
                <a:schemeClr val="bg1"/>
              </a:solidFill>
              <a:latin typeface="Play" panose="020B0604020202020204" charset="0"/>
            </a:endParaRPr>
          </a:p>
          <a:p>
            <a:r>
              <a:rPr lang="en-US" dirty="0">
                <a:solidFill>
                  <a:schemeClr val="bg1"/>
                </a:solidFill>
                <a:latin typeface="Play" panose="020B0604020202020204" charset="0"/>
              </a:rPr>
              <a:t>We will search for the rest of the characters to find the password.</a:t>
            </a:r>
          </a:p>
          <a:p>
            <a:endParaRPr lang="en-US" dirty="0">
              <a:solidFill>
                <a:schemeClr val="bg1"/>
              </a:solidFill>
              <a:latin typeface="Play" panose="020B0604020202020204" charset="0"/>
            </a:endParaRPr>
          </a:p>
          <a:p>
            <a:endParaRPr lang="en-US" dirty="0">
              <a:solidFill>
                <a:schemeClr val="bg1"/>
              </a:solidFill>
              <a:latin typeface="Play" panose="020B0604020202020204" charset="0"/>
            </a:endParaRPr>
          </a:p>
          <a:p>
            <a:r>
              <a:rPr lang="en-US" dirty="0">
                <a:solidFill>
                  <a:schemeClr val="bg1"/>
                </a:solidFill>
                <a:latin typeface="Play" panose="020B0604020202020204" charset="0"/>
              </a:rPr>
              <a:t>Note: in the professional version of Burp Suite you can filter the requests by text. </a:t>
            </a:r>
            <a:endParaRPr lang="en-IL" dirty="0">
              <a:solidFill>
                <a:schemeClr val="bg1"/>
              </a:solidFill>
            </a:endParaRPr>
          </a:p>
        </p:txBody>
      </p:sp>
      <p:pic>
        <p:nvPicPr>
          <p:cNvPr id="3" name="Picture 2">
            <a:extLst>
              <a:ext uri="{FF2B5EF4-FFF2-40B4-BE49-F238E27FC236}">
                <a16:creationId xmlns:a16="http://schemas.microsoft.com/office/drawing/2014/main" id="{375590CD-5A21-9146-7C33-9E917207B62D}"/>
              </a:ext>
            </a:extLst>
          </p:cNvPr>
          <p:cNvPicPr>
            <a:picLocks noChangeAspect="1"/>
          </p:cNvPicPr>
          <p:nvPr/>
        </p:nvPicPr>
        <p:blipFill rotWithShape="1">
          <a:blip r:embed="rId3"/>
          <a:srcRect r="52476" b="3485"/>
          <a:stretch/>
        </p:blipFill>
        <p:spPr>
          <a:xfrm>
            <a:off x="1105402" y="758531"/>
            <a:ext cx="3735438" cy="4267282"/>
          </a:xfrm>
          <a:prstGeom prst="rect">
            <a:avLst/>
          </a:prstGeom>
        </p:spPr>
      </p:pic>
    </p:spTree>
    <p:extLst>
      <p:ext uri="{BB962C8B-B14F-4D97-AF65-F5344CB8AC3E}">
        <p14:creationId xmlns:p14="http://schemas.microsoft.com/office/powerpoint/2010/main" val="25288224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537683" y="74873"/>
            <a:ext cx="56450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indent="0"/>
            <a:r>
              <a:rPr lang="en-US" sz="1400" b="1" dirty="0">
                <a:solidFill>
                  <a:schemeClr val="bg1"/>
                </a:solidFill>
                <a:latin typeface="Play" panose="020B0604020202020204" charset="0"/>
              </a:rPr>
              <a:t>Blind </a:t>
            </a:r>
            <a:r>
              <a:rPr lang="en-US" sz="1050" b="1" dirty="0">
                <a:solidFill>
                  <a:schemeClr val="bg1"/>
                </a:solidFill>
                <a:latin typeface="Play" panose="020B0604020202020204" charset="0"/>
              </a:rPr>
              <a:t> </a:t>
            </a:r>
            <a:r>
              <a:rPr lang="en-US" sz="1400" b="1" dirty="0">
                <a:solidFill>
                  <a:schemeClr val="bg1"/>
                </a:solidFill>
                <a:latin typeface="Play" panose="020B0604020202020204" charset="0"/>
              </a:rPr>
              <a:t>SQLi </a:t>
            </a:r>
            <a:r>
              <a:rPr lang="en-US" sz="1400" b="0" dirty="0">
                <a:solidFill>
                  <a:schemeClr val="bg1"/>
                </a:solidFill>
                <a:latin typeface="Play" panose="020B0604020202020204" charset="0"/>
              </a:rPr>
              <a:t>- Boolean-based Blind SQLi</a:t>
            </a:r>
          </a:p>
          <a:p>
            <a:pPr marL="0" lvl="0" indent="0" algn="l" rtl="0">
              <a:spcBef>
                <a:spcPts val="0"/>
              </a:spcBef>
              <a:spcAft>
                <a:spcPts val="0"/>
              </a:spcAft>
              <a:buNone/>
            </a:pPr>
            <a:endParaRPr lang="en-US" sz="2000" b="1" dirty="0">
              <a:solidFill>
                <a:schemeClr val="bg1"/>
              </a:solidFill>
              <a:latin typeface="Play" panose="020B0604020202020204" charset="0"/>
            </a:endParaRPr>
          </a:p>
        </p:txBody>
      </p:sp>
      <p:sp>
        <p:nvSpPr>
          <p:cNvPr id="4" name="TextBox 3">
            <a:extLst>
              <a:ext uri="{FF2B5EF4-FFF2-40B4-BE49-F238E27FC236}">
                <a16:creationId xmlns:a16="http://schemas.microsoft.com/office/drawing/2014/main" id="{6DF32074-FD3B-4062-E9CB-D1A3CAF696E2}"/>
              </a:ext>
            </a:extLst>
          </p:cNvPr>
          <p:cNvSpPr txBox="1"/>
          <p:nvPr/>
        </p:nvSpPr>
        <p:spPr>
          <a:xfrm>
            <a:off x="537681" y="671453"/>
            <a:ext cx="8606317" cy="307777"/>
          </a:xfrm>
          <a:prstGeom prst="rect">
            <a:avLst/>
          </a:prstGeom>
          <a:noFill/>
        </p:spPr>
        <p:txBody>
          <a:bodyPr wrap="square">
            <a:spAutoFit/>
          </a:bodyPr>
          <a:lstStyle/>
          <a:p>
            <a:r>
              <a:rPr lang="en-US" dirty="0">
                <a:solidFill>
                  <a:schemeClr val="bg1"/>
                </a:solidFill>
                <a:latin typeface="Play" panose="020B0604020202020204" charset="0"/>
              </a:rPr>
              <a:t>Finally we found the password using Boolean – based SQLi!!!</a:t>
            </a:r>
            <a:endParaRPr lang="en-IL" dirty="0">
              <a:solidFill>
                <a:schemeClr val="bg1"/>
              </a:solidFill>
            </a:endParaRPr>
          </a:p>
        </p:txBody>
      </p:sp>
      <p:pic>
        <p:nvPicPr>
          <p:cNvPr id="2" name="Picture 1">
            <a:extLst>
              <a:ext uri="{FF2B5EF4-FFF2-40B4-BE49-F238E27FC236}">
                <a16:creationId xmlns:a16="http://schemas.microsoft.com/office/drawing/2014/main" id="{ECBF8FB5-2FD4-2E6F-010C-E05329DB4ECF}"/>
              </a:ext>
            </a:extLst>
          </p:cNvPr>
          <p:cNvPicPr>
            <a:picLocks noChangeAspect="1"/>
          </p:cNvPicPr>
          <p:nvPr/>
        </p:nvPicPr>
        <p:blipFill rotWithShape="1">
          <a:blip r:embed="rId3"/>
          <a:srcRect t="3489" b="30093"/>
          <a:stretch/>
        </p:blipFill>
        <p:spPr>
          <a:xfrm>
            <a:off x="268841" y="1399867"/>
            <a:ext cx="8606317" cy="3215304"/>
          </a:xfrm>
          <a:prstGeom prst="rect">
            <a:avLst/>
          </a:prstGeom>
        </p:spPr>
      </p:pic>
      <p:sp>
        <p:nvSpPr>
          <p:cNvPr id="5" name="Rectangle 4">
            <a:extLst>
              <a:ext uri="{FF2B5EF4-FFF2-40B4-BE49-F238E27FC236}">
                <a16:creationId xmlns:a16="http://schemas.microsoft.com/office/drawing/2014/main" id="{C8C05BA1-994C-6455-4604-AAB3ADB7A17D}"/>
              </a:ext>
            </a:extLst>
          </p:cNvPr>
          <p:cNvSpPr/>
          <p:nvPr/>
        </p:nvSpPr>
        <p:spPr>
          <a:xfrm>
            <a:off x="1659988" y="3334043"/>
            <a:ext cx="1315329"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0919200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dirty="0"/>
              <a:t>02</a:t>
            </a:r>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22293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lvl="0" indent="0" algn="l" rtl="0">
              <a:spcBef>
                <a:spcPts val="0"/>
              </a:spcBef>
              <a:spcAft>
                <a:spcPts val="0"/>
              </a:spcAft>
              <a:buNone/>
            </a:pPr>
            <a:r>
              <a:rPr lang="en-US" sz="2000" b="1" dirty="0">
                <a:solidFill>
                  <a:schemeClr val="bg1"/>
                </a:solidFill>
                <a:latin typeface="Play" panose="020B0604020202020204" charset="0"/>
              </a:rPr>
              <a:t>Blind </a:t>
            </a:r>
            <a:r>
              <a:rPr lang="en-US" b="1" dirty="0">
                <a:solidFill>
                  <a:schemeClr val="bg1"/>
                </a:solidFill>
                <a:latin typeface="Play" panose="020B0604020202020204" charset="0"/>
              </a:rPr>
              <a:t> </a:t>
            </a:r>
            <a:r>
              <a:rPr lang="en-US" sz="2000" b="1" dirty="0">
                <a:solidFill>
                  <a:schemeClr val="bg1"/>
                </a:solidFill>
                <a:latin typeface="Play" panose="020B0604020202020204" charset="0"/>
              </a:rPr>
              <a:t>SQLi</a:t>
            </a:r>
          </a:p>
        </p:txBody>
      </p:sp>
      <p:sp>
        <p:nvSpPr>
          <p:cNvPr id="29" name="TextBox 28">
            <a:extLst>
              <a:ext uri="{FF2B5EF4-FFF2-40B4-BE49-F238E27FC236}">
                <a16:creationId xmlns:a16="http://schemas.microsoft.com/office/drawing/2014/main" id="{4E3632AB-4285-6534-C534-51843679AC7A}"/>
              </a:ext>
            </a:extLst>
          </p:cNvPr>
          <p:cNvSpPr txBox="1"/>
          <p:nvPr/>
        </p:nvSpPr>
        <p:spPr>
          <a:xfrm>
            <a:off x="1039872" y="1918917"/>
            <a:ext cx="7064256" cy="2246769"/>
          </a:xfrm>
          <a:prstGeom prst="rect">
            <a:avLst/>
          </a:prstGeom>
          <a:noFill/>
        </p:spPr>
        <p:txBody>
          <a:bodyPr wrap="square">
            <a:spAutoFit/>
          </a:bodyPr>
          <a:lstStyle/>
          <a:p>
            <a:r>
              <a:rPr lang="en-US" dirty="0">
                <a:solidFill>
                  <a:schemeClr val="tx2"/>
                </a:solidFill>
                <a:latin typeface="Play" panose="020B0604020202020204" charset="0"/>
              </a:rPr>
              <a:t>Time-based SQL Injection </a:t>
            </a:r>
            <a:r>
              <a:rPr lang="en-US" dirty="0">
                <a:solidFill>
                  <a:schemeClr val="bg1"/>
                </a:solidFill>
                <a:latin typeface="Play" panose="020B0604020202020204" charset="0"/>
              </a:rPr>
              <a:t>is an </a:t>
            </a:r>
            <a:r>
              <a:rPr lang="en-US" dirty="0">
                <a:solidFill>
                  <a:schemeClr val="tx2"/>
                </a:solidFill>
                <a:latin typeface="Play" panose="020B0604020202020204" charset="0"/>
              </a:rPr>
              <a:t>inferential (blind) SQL Injection </a:t>
            </a:r>
            <a:r>
              <a:rPr lang="en-US" dirty="0">
                <a:solidFill>
                  <a:schemeClr val="bg1"/>
                </a:solidFill>
                <a:latin typeface="Play" panose="020B0604020202020204" charset="0"/>
              </a:rPr>
              <a:t>technique that relies on sending an SQL query to the database which forces the database to wait for a specified amount of time (in seconds) before responding. The response time will indicate to the attacker whether the result of the query is TRUE or FALSE.</a:t>
            </a:r>
          </a:p>
          <a:p>
            <a:endParaRPr lang="en-US" dirty="0">
              <a:solidFill>
                <a:schemeClr val="bg1"/>
              </a:solidFill>
              <a:latin typeface="Play" panose="020B0604020202020204" charset="0"/>
            </a:endParaRPr>
          </a:p>
          <a:p>
            <a:r>
              <a:rPr lang="en-US" dirty="0">
                <a:solidFill>
                  <a:schemeClr val="bg1"/>
                </a:solidFill>
                <a:latin typeface="Play" panose="020B0604020202020204" charset="0"/>
              </a:rPr>
              <a:t>Depending on the result, an HTTP response will be returned with a delay, or returned immediately. This allows an attacker to infer if the payload used returned true or false, even though no data from the database is returned. This attack is typically slow (especially on large databases) since an attacker would need to enumerate a database character by character.</a:t>
            </a:r>
            <a:endParaRPr lang="en-IL" dirty="0">
              <a:solidFill>
                <a:schemeClr val="bg1"/>
              </a:solidFill>
              <a:latin typeface="Play" panose="020B0604020202020204" charset="0"/>
            </a:endParaRPr>
          </a:p>
        </p:txBody>
      </p:sp>
      <p:sp>
        <p:nvSpPr>
          <p:cNvPr id="8" name="TextBox 7">
            <a:extLst>
              <a:ext uri="{FF2B5EF4-FFF2-40B4-BE49-F238E27FC236}">
                <a16:creationId xmlns:a16="http://schemas.microsoft.com/office/drawing/2014/main" id="{1F86401A-7E03-CB78-A210-67F3CDE9CADD}"/>
              </a:ext>
            </a:extLst>
          </p:cNvPr>
          <p:cNvSpPr txBox="1"/>
          <p:nvPr/>
        </p:nvSpPr>
        <p:spPr>
          <a:xfrm>
            <a:off x="2492872" y="921547"/>
            <a:ext cx="4478312" cy="600164"/>
          </a:xfrm>
          <a:prstGeom prst="rect">
            <a:avLst/>
          </a:prstGeom>
          <a:noFill/>
        </p:spPr>
        <p:txBody>
          <a:bodyPr wrap="square">
            <a:spAutoFit/>
          </a:bodyPr>
          <a:lstStyle/>
          <a:p>
            <a:r>
              <a:rPr lang="en-US" sz="3300" dirty="0">
                <a:solidFill>
                  <a:schemeClr val="bg1"/>
                </a:solidFill>
                <a:latin typeface="Play" panose="020B0604020202020204" charset="0"/>
              </a:rPr>
              <a:t>Time-based Blind SQLi</a:t>
            </a:r>
          </a:p>
        </p:txBody>
      </p:sp>
      <p:cxnSp>
        <p:nvCxnSpPr>
          <p:cNvPr id="9" name="Google Shape;2655;p42">
            <a:extLst>
              <a:ext uri="{FF2B5EF4-FFF2-40B4-BE49-F238E27FC236}">
                <a16:creationId xmlns:a16="http://schemas.microsoft.com/office/drawing/2014/main" id="{A0003491-35C6-D4F3-4613-85BA56CF438C}"/>
              </a:ext>
            </a:extLst>
          </p:cNvPr>
          <p:cNvCxnSpPr>
            <a:stCxn id="11" idx="6"/>
            <a:endCxn id="12" idx="2"/>
          </p:cNvCxnSpPr>
          <p:nvPr/>
        </p:nvCxnSpPr>
        <p:spPr>
          <a:xfrm>
            <a:off x="2560522" y="1524098"/>
            <a:ext cx="4275362"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0" name="Google Shape;2658;p42">
            <a:extLst>
              <a:ext uri="{FF2B5EF4-FFF2-40B4-BE49-F238E27FC236}">
                <a16:creationId xmlns:a16="http://schemas.microsoft.com/office/drawing/2014/main" id="{71531DDC-FCA4-3F77-22D0-EFFBDCEED395}"/>
              </a:ext>
            </a:extLst>
          </p:cNvPr>
          <p:cNvGrpSpPr/>
          <p:nvPr/>
        </p:nvGrpSpPr>
        <p:grpSpPr>
          <a:xfrm>
            <a:off x="2425222" y="1456448"/>
            <a:ext cx="4545962" cy="135300"/>
            <a:chOff x="3975327" y="2482820"/>
            <a:chExt cx="4545962" cy="135300"/>
          </a:xfrm>
        </p:grpSpPr>
        <p:sp>
          <p:nvSpPr>
            <p:cNvPr id="11" name="Google Shape;2656;p42">
              <a:extLst>
                <a:ext uri="{FF2B5EF4-FFF2-40B4-BE49-F238E27FC236}">
                  <a16:creationId xmlns:a16="http://schemas.microsoft.com/office/drawing/2014/main" id="{A97EFE24-14CC-3B98-1218-F6B474A59E39}"/>
                </a:ext>
              </a:extLst>
            </p:cNvPr>
            <p:cNvSpPr/>
            <p:nvPr/>
          </p:nvSpPr>
          <p:spPr>
            <a:xfrm>
              <a:off x="3975327"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57;p42">
              <a:extLst>
                <a:ext uri="{FF2B5EF4-FFF2-40B4-BE49-F238E27FC236}">
                  <a16:creationId xmlns:a16="http://schemas.microsoft.com/office/drawing/2014/main" id="{FA20F57C-BA31-22C1-453E-7B9E68BABBA5}"/>
                </a:ext>
              </a:extLst>
            </p:cNvPr>
            <p:cNvSpPr/>
            <p:nvPr/>
          </p:nvSpPr>
          <p:spPr>
            <a:xfrm>
              <a:off x="8385989"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2659;p42">
              <a:extLst>
                <a:ext uri="{FF2B5EF4-FFF2-40B4-BE49-F238E27FC236}">
                  <a16:creationId xmlns:a16="http://schemas.microsoft.com/office/drawing/2014/main" id="{8AD63648-1258-44A5-9E4A-40AF1344412B}"/>
                </a:ext>
              </a:extLst>
            </p:cNvPr>
            <p:cNvCxnSpPr>
              <a:stCxn id="11" idx="6"/>
              <a:endCxn id="12" idx="2"/>
            </p:cNvCxnSpPr>
            <p:nvPr/>
          </p:nvCxnSpPr>
          <p:spPr>
            <a:xfrm>
              <a:off x="4110627" y="2550470"/>
              <a:ext cx="4275362"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extLst>
      <p:ext uri="{BB962C8B-B14F-4D97-AF65-F5344CB8AC3E}">
        <p14:creationId xmlns:p14="http://schemas.microsoft.com/office/powerpoint/2010/main" val="65926495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75" y="256927"/>
            <a:ext cx="7717500" cy="10555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LARGEST </a:t>
            </a:r>
            <a:r>
              <a:rPr lang="en" dirty="0">
                <a:solidFill>
                  <a:schemeClr val="tx2"/>
                </a:solidFill>
              </a:rPr>
              <a:t>SQL INJECTION </a:t>
            </a:r>
            <a:r>
              <a:rPr lang="en" dirty="0"/>
              <a:t>ATTACKS IN </a:t>
            </a:r>
            <a:r>
              <a:rPr lang="en" dirty="0">
                <a:solidFill>
                  <a:schemeClr val="bg1"/>
                </a:solidFill>
              </a:rPr>
              <a:t>HISTORY</a:t>
            </a:r>
            <a:endParaRPr dirty="0">
              <a:solidFill>
                <a:schemeClr val="bg1"/>
              </a:solidFill>
            </a:endParaRPr>
          </a:p>
        </p:txBody>
      </p:sp>
      <p:sp>
        <p:nvSpPr>
          <p:cNvPr id="2650" name="Google Shape;2650;p41"/>
          <p:cNvSpPr txBox="1">
            <a:spLocks noGrp="1"/>
          </p:cNvSpPr>
          <p:nvPr>
            <p:ph type="body" idx="1"/>
          </p:nvPr>
        </p:nvSpPr>
        <p:spPr>
          <a:xfrm>
            <a:off x="713250" y="1376683"/>
            <a:ext cx="7717500" cy="2390134"/>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US" sz="1600" dirty="0">
                <a:solidFill>
                  <a:schemeClr val="tx2"/>
                </a:solidFill>
                <a:latin typeface="Play" panose="020B0604020202020204" charset="0"/>
              </a:rPr>
              <a:t>Sony Pictures </a:t>
            </a:r>
            <a:r>
              <a:rPr lang="en-US" sz="1600" dirty="0">
                <a:solidFill>
                  <a:schemeClr val="bg1"/>
                </a:solidFill>
                <a:latin typeface="Play" panose="020B0604020202020204" charset="0"/>
              </a:rPr>
              <a:t>(2011)</a:t>
            </a:r>
          </a:p>
          <a:p>
            <a:pPr marL="0" lvl="0" indent="0" algn="l" rtl="0">
              <a:lnSpc>
                <a:spcPct val="100000"/>
              </a:lnSpc>
              <a:spcBef>
                <a:spcPts val="0"/>
              </a:spcBef>
              <a:spcAft>
                <a:spcPts val="0"/>
              </a:spcAft>
              <a:buClr>
                <a:schemeClr val="hlink"/>
              </a:buClr>
              <a:buSzPts val="1100"/>
              <a:buFont typeface="Arial"/>
              <a:buNone/>
            </a:pPr>
            <a:r>
              <a:rPr lang="en-US" sz="1600" dirty="0">
                <a:solidFill>
                  <a:schemeClr val="tx2"/>
                </a:solidFill>
                <a:latin typeface="Play" panose="020B0604020202020204" charset="0"/>
              </a:rPr>
              <a:t>A Silver Screen Nightmare</a:t>
            </a:r>
          </a:p>
          <a:p>
            <a:pPr marL="0" lvl="0" indent="0" algn="l" rtl="0">
              <a:lnSpc>
                <a:spcPct val="100000"/>
              </a:lnSpc>
              <a:spcBef>
                <a:spcPts val="0"/>
              </a:spcBef>
              <a:spcAft>
                <a:spcPts val="0"/>
              </a:spcAft>
              <a:buClr>
                <a:schemeClr val="hlink"/>
              </a:buClr>
              <a:buSzPts val="1100"/>
              <a:buFont typeface="Arial"/>
              <a:buNone/>
            </a:pPr>
            <a:endParaRPr lang="en-US" sz="1600" dirty="0">
              <a:solidFill>
                <a:schemeClr val="bg1"/>
              </a:solidFill>
              <a:latin typeface="Play" panose="020B0604020202020204" charset="0"/>
            </a:endParaRPr>
          </a:p>
          <a:p>
            <a:pPr marL="0" lvl="0" indent="0" algn="l" rtl="0">
              <a:lnSpc>
                <a:spcPct val="100000"/>
              </a:lnSpc>
              <a:spcBef>
                <a:spcPts val="0"/>
              </a:spcBef>
              <a:spcAft>
                <a:spcPts val="0"/>
              </a:spcAft>
              <a:buClr>
                <a:schemeClr val="hlink"/>
              </a:buClr>
              <a:buSzPts val="1100"/>
              <a:buFont typeface="Arial"/>
              <a:buNone/>
            </a:pPr>
            <a:r>
              <a:rPr lang="en-US" sz="1600" dirty="0">
                <a:solidFill>
                  <a:schemeClr val="bg1"/>
                </a:solidFill>
                <a:latin typeface="Play" panose="020B0604020202020204" charset="0"/>
              </a:rPr>
              <a:t>In 2011, hacker group </a:t>
            </a:r>
            <a:r>
              <a:rPr lang="en-US" sz="1600" dirty="0" err="1">
                <a:solidFill>
                  <a:schemeClr val="bg1"/>
                </a:solidFill>
                <a:latin typeface="Play" panose="020B0604020202020204" charset="0"/>
              </a:rPr>
              <a:t>LulzSec</a:t>
            </a:r>
            <a:r>
              <a:rPr lang="en-US" sz="1600" dirty="0">
                <a:solidFill>
                  <a:schemeClr val="bg1"/>
                </a:solidFill>
                <a:latin typeface="Play" panose="020B0604020202020204" charset="0"/>
              </a:rPr>
              <a:t> carried out an SQL Injection attack on Sony Pictures, causing widespread damage. Confidential information, including documents and unreleased films, was exposed. Sony Pictures suffered a loss of $15 million and faced significant reputation damage. They responded by strengthening their cybersecurity measures. </a:t>
            </a:r>
            <a:r>
              <a:rPr lang="en-US" sz="1600" dirty="0" err="1">
                <a:solidFill>
                  <a:schemeClr val="bg1"/>
                </a:solidFill>
                <a:latin typeface="Play" panose="020B0604020202020204" charset="0"/>
              </a:rPr>
              <a:t>LulzSec</a:t>
            </a:r>
            <a:r>
              <a:rPr lang="en-US" sz="1600" dirty="0">
                <a:solidFill>
                  <a:schemeClr val="bg1"/>
                </a:solidFill>
                <a:latin typeface="Play" panose="020B0604020202020204" charset="0"/>
              </a:rPr>
              <a:t> members faced legal consequences, highlighting the reach of cyber law enforcement.</a:t>
            </a:r>
            <a:endParaRPr sz="1600" dirty="0">
              <a:solidFill>
                <a:schemeClr val="bg1"/>
              </a:solidFill>
              <a:latin typeface="Play" panose="020B0604020202020204" charset="0"/>
            </a:endParaRPr>
          </a:p>
        </p:txBody>
      </p:sp>
    </p:spTree>
    <p:extLst>
      <p:ext uri="{BB962C8B-B14F-4D97-AF65-F5344CB8AC3E}">
        <p14:creationId xmlns:p14="http://schemas.microsoft.com/office/powerpoint/2010/main" val="37877557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3" name="Google Shape;2675;p43">
            <a:extLst>
              <a:ext uri="{FF2B5EF4-FFF2-40B4-BE49-F238E27FC236}">
                <a16:creationId xmlns:a16="http://schemas.microsoft.com/office/drawing/2014/main" id="{45C97DBB-642D-FDF6-8BC0-85F5DD787FA6}"/>
              </a:ext>
            </a:extLst>
          </p:cNvPr>
          <p:cNvGrpSpPr/>
          <p:nvPr/>
        </p:nvGrpSpPr>
        <p:grpSpPr>
          <a:xfrm>
            <a:off x="695987" y="244495"/>
            <a:ext cx="795537" cy="795537"/>
            <a:chOff x="851175" y="1582401"/>
            <a:chExt cx="964872" cy="964872"/>
          </a:xfrm>
        </p:grpSpPr>
        <p:sp>
          <p:nvSpPr>
            <p:cNvPr id="24" name="Google Shape;2676;p43">
              <a:extLst>
                <a:ext uri="{FF2B5EF4-FFF2-40B4-BE49-F238E27FC236}">
                  <a16:creationId xmlns:a16="http://schemas.microsoft.com/office/drawing/2014/main" id="{0A595F9D-C060-5DE6-34B1-6B5384448435}"/>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77;p43">
              <a:extLst>
                <a:ext uri="{FF2B5EF4-FFF2-40B4-BE49-F238E27FC236}">
                  <a16:creationId xmlns:a16="http://schemas.microsoft.com/office/drawing/2014/main" id="{FFE787CA-628A-4D0E-3492-D90DB9AE9F6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83;p43">
            <a:extLst>
              <a:ext uri="{FF2B5EF4-FFF2-40B4-BE49-F238E27FC236}">
                <a16:creationId xmlns:a16="http://schemas.microsoft.com/office/drawing/2014/main" id="{11C7B872-FA0D-D1DF-A1C2-A0F8E77A6928}"/>
              </a:ext>
            </a:extLst>
          </p:cNvPr>
          <p:cNvSpPr txBox="1">
            <a:spLocks/>
          </p:cNvSpPr>
          <p:nvPr/>
        </p:nvSpPr>
        <p:spPr>
          <a:xfrm>
            <a:off x="691751" y="362947"/>
            <a:ext cx="804000" cy="55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1pPr>
            <a:lvl2pPr marR="0" lvl="1"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2pPr>
            <a:lvl3pPr marR="0" lvl="2"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3pPr>
            <a:lvl4pPr marR="0" lvl="3"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4pPr>
            <a:lvl5pPr marR="0" lvl="4"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5pPr>
            <a:lvl6pPr marR="0" lvl="5"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6pPr>
            <a:lvl7pPr marR="0" lvl="6"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7pPr>
            <a:lvl8pPr marR="0" lvl="7"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8pPr>
            <a:lvl9pPr marR="0" lvl="8" algn="ctr" rtl="0">
              <a:lnSpc>
                <a:spcPct val="100000"/>
              </a:lnSpc>
              <a:spcBef>
                <a:spcPts val="0"/>
              </a:spcBef>
              <a:spcAft>
                <a:spcPts val="0"/>
              </a:spcAft>
              <a:buClr>
                <a:schemeClr val="lt1"/>
              </a:buClr>
              <a:buSzPts val="3700"/>
              <a:buFont typeface="Play"/>
              <a:buNone/>
              <a:defRPr sz="3700" b="1" i="0" u="none" strike="noStrike" cap="none">
                <a:solidFill>
                  <a:schemeClr val="lt1"/>
                </a:solidFill>
                <a:latin typeface="Play"/>
                <a:ea typeface="Play"/>
                <a:cs typeface="Play"/>
                <a:sym typeface="Play"/>
              </a:defRPr>
            </a:lvl9pPr>
          </a:lstStyle>
          <a:p>
            <a:r>
              <a:rPr lang="en" dirty="0"/>
              <a:t>02</a:t>
            </a:r>
          </a:p>
        </p:txBody>
      </p:sp>
      <p:sp>
        <p:nvSpPr>
          <p:cNvPr id="27" name="Google Shape;2686;p43">
            <a:extLst>
              <a:ext uri="{FF2B5EF4-FFF2-40B4-BE49-F238E27FC236}">
                <a16:creationId xmlns:a16="http://schemas.microsoft.com/office/drawing/2014/main" id="{4ACE19B7-A7F4-A850-8A73-B949AF2AB589}"/>
              </a:ext>
            </a:extLst>
          </p:cNvPr>
          <p:cNvSpPr txBox="1">
            <a:spLocks/>
          </p:cNvSpPr>
          <p:nvPr/>
        </p:nvSpPr>
        <p:spPr>
          <a:xfrm>
            <a:off x="1613862" y="491947"/>
            <a:ext cx="2229367" cy="30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lvl="0" indent="0" algn="l" rtl="0">
              <a:spcBef>
                <a:spcPts val="0"/>
              </a:spcBef>
              <a:spcAft>
                <a:spcPts val="0"/>
              </a:spcAft>
              <a:buNone/>
            </a:pPr>
            <a:r>
              <a:rPr lang="en-US" sz="2000" b="1" dirty="0">
                <a:solidFill>
                  <a:schemeClr val="bg1"/>
                </a:solidFill>
                <a:latin typeface="Play" panose="020B0604020202020204" charset="0"/>
              </a:rPr>
              <a:t>Blind </a:t>
            </a:r>
            <a:r>
              <a:rPr lang="en-US" b="1" dirty="0">
                <a:solidFill>
                  <a:schemeClr val="bg1"/>
                </a:solidFill>
                <a:latin typeface="Play" panose="020B0604020202020204" charset="0"/>
              </a:rPr>
              <a:t> </a:t>
            </a:r>
            <a:r>
              <a:rPr lang="en-US" sz="2000" b="1" dirty="0">
                <a:solidFill>
                  <a:schemeClr val="bg1"/>
                </a:solidFill>
                <a:latin typeface="Play" panose="020B0604020202020204" charset="0"/>
              </a:rPr>
              <a:t>SQLi</a:t>
            </a:r>
          </a:p>
        </p:txBody>
      </p:sp>
      <p:sp>
        <p:nvSpPr>
          <p:cNvPr id="29" name="TextBox 28">
            <a:extLst>
              <a:ext uri="{FF2B5EF4-FFF2-40B4-BE49-F238E27FC236}">
                <a16:creationId xmlns:a16="http://schemas.microsoft.com/office/drawing/2014/main" id="{4E3632AB-4285-6534-C534-51843679AC7A}"/>
              </a:ext>
            </a:extLst>
          </p:cNvPr>
          <p:cNvSpPr txBox="1"/>
          <p:nvPr/>
        </p:nvSpPr>
        <p:spPr>
          <a:xfrm>
            <a:off x="1039872" y="1918917"/>
            <a:ext cx="7064256" cy="2677656"/>
          </a:xfrm>
          <a:prstGeom prst="rect">
            <a:avLst/>
          </a:prstGeom>
          <a:noFill/>
        </p:spPr>
        <p:txBody>
          <a:bodyPr wrap="square">
            <a:spAutoFit/>
          </a:bodyPr>
          <a:lstStyle/>
          <a:p>
            <a:r>
              <a:rPr lang="en-US" dirty="0">
                <a:solidFill>
                  <a:schemeClr val="bg1"/>
                </a:solidFill>
                <a:latin typeface="Play" panose="020B0604020202020204" charset="0"/>
              </a:rPr>
              <a:t>Using this technique</a:t>
            </a:r>
            <a:r>
              <a:rPr lang="he-IL" dirty="0">
                <a:solidFill>
                  <a:schemeClr val="bg1"/>
                </a:solidFill>
                <a:latin typeface="Play" panose="020B0604020202020204" charset="0"/>
              </a:rPr>
              <a:t> </a:t>
            </a:r>
            <a:r>
              <a:rPr lang="en-US" dirty="0">
                <a:solidFill>
                  <a:schemeClr val="bg1"/>
                </a:solidFill>
                <a:latin typeface="Play" panose="020B0604020202020204" charset="0"/>
              </a:rPr>
              <a:t>will be similar to </a:t>
            </a:r>
            <a:r>
              <a:rPr lang="en-US" b="1" dirty="0">
                <a:solidFill>
                  <a:schemeClr val="bg1"/>
                </a:solidFill>
                <a:latin typeface="Play" panose="020B0604020202020204" charset="0"/>
              </a:rPr>
              <a:t>Boolean – based</a:t>
            </a:r>
            <a:r>
              <a:rPr lang="en-US" dirty="0">
                <a:solidFill>
                  <a:schemeClr val="bg1"/>
                </a:solidFill>
                <a:latin typeface="Play" panose="020B0604020202020204" charset="0"/>
              </a:rPr>
              <a:t>, but we will use the following queries to cause a time delay for different types of SQL databases: </a:t>
            </a:r>
          </a:p>
          <a:p>
            <a:endParaRPr lang="en-US" b="1" dirty="0">
              <a:solidFill>
                <a:schemeClr val="bg1"/>
              </a:solidFill>
              <a:latin typeface="Play" panose="020B0604020202020204" charset="0"/>
            </a:endParaRPr>
          </a:p>
          <a:p>
            <a:r>
              <a:rPr lang="en-US" b="1" dirty="0">
                <a:solidFill>
                  <a:schemeClr val="bg1"/>
                </a:solidFill>
                <a:latin typeface="Play" panose="020B0604020202020204" charset="0"/>
              </a:rPr>
              <a:t>Oracle - </a:t>
            </a:r>
            <a:r>
              <a:rPr lang="en-US" b="1" dirty="0" err="1">
                <a:solidFill>
                  <a:schemeClr val="bg1"/>
                </a:solidFill>
                <a:latin typeface="Play" panose="020B0604020202020204" charset="0"/>
              </a:rPr>
              <a:t>dbms_pipe.receive_message</a:t>
            </a:r>
            <a:r>
              <a:rPr lang="en-US" b="1" dirty="0">
                <a:solidFill>
                  <a:schemeClr val="bg1"/>
                </a:solidFill>
                <a:latin typeface="Play" panose="020B0604020202020204" charset="0"/>
              </a:rPr>
              <a:t>(('a'),10)</a:t>
            </a:r>
          </a:p>
          <a:p>
            <a:endParaRPr lang="en-US" b="1" dirty="0">
              <a:solidFill>
                <a:schemeClr val="bg1"/>
              </a:solidFill>
              <a:latin typeface="Play" panose="020B0604020202020204" charset="0"/>
            </a:endParaRPr>
          </a:p>
          <a:p>
            <a:r>
              <a:rPr lang="en-US" b="1" dirty="0">
                <a:solidFill>
                  <a:schemeClr val="bg1"/>
                </a:solidFill>
                <a:latin typeface="Play" panose="020B0604020202020204" charset="0"/>
              </a:rPr>
              <a:t>Microsoft - WAITFOR DELAY '0:0:10’</a:t>
            </a:r>
          </a:p>
          <a:p>
            <a:endParaRPr lang="en-US" b="1" dirty="0">
              <a:solidFill>
                <a:schemeClr val="bg1"/>
              </a:solidFill>
              <a:latin typeface="Play" panose="020B0604020202020204" charset="0"/>
            </a:endParaRPr>
          </a:p>
          <a:p>
            <a:r>
              <a:rPr lang="en-US" b="1" dirty="0">
                <a:solidFill>
                  <a:schemeClr val="bg1"/>
                </a:solidFill>
                <a:latin typeface="Play" panose="020B0604020202020204" charset="0"/>
              </a:rPr>
              <a:t>PostgreSQL - SELECT </a:t>
            </a:r>
            <a:r>
              <a:rPr lang="en-US" b="1" dirty="0" err="1">
                <a:solidFill>
                  <a:schemeClr val="bg1"/>
                </a:solidFill>
                <a:latin typeface="Play" panose="020B0604020202020204" charset="0"/>
              </a:rPr>
              <a:t>pg_sleep</a:t>
            </a:r>
            <a:r>
              <a:rPr lang="en-US" b="1" dirty="0">
                <a:solidFill>
                  <a:schemeClr val="bg1"/>
                </a:solidFill>
                <a:latin typeface="Play" panose="020B0604020202020204" charset="0"/>
              </a:rPr>
              <a:t>(10)</a:t>
            </a:r>
          </a:p>
          <a:p>
            <a:endParaRPr lang="en-US" b="1" dirty="0">
              <a:solidFill>
                <a:schemeClr val="bg1"/>
              </a:solidFill>
              <a:latin typeface="Play" panose="020B0604020202020204" charset="0"/>
            </a:endParaRPr>
          </a:p>
          <a:p>
            <a:r>
              <a:rPr lang="en-US" b="1" dirty="0">
                <a:solidFill>
                  <a:schemeClr val="bg1"/>
                </a:solidFill>
                <a:latin typeface="Play" panose="020B0604020202020204" charset="0"/>
              </a:rPr>
              <a:t>MySQL - SELECT SLEEP(10)</a:t>
            </a:r>
          </a:p>
          <a:p>
            <a:endParaRPr lang="en-US" b="1" dirty="0">
              <a:solidFill>
                <a:schemeClr val="bg1"/>
              </a:solidFill>
              <a:latin typeface="Play" panose="020B0604020202020204" charset="0"/>
            </a:endParaRPr>
          </a:p>
          <a:p>
            <a:r>
              <a:rPr lang="en-US" b="1" dirty="0">
                <a:solidFill>
                  <a:schemeClr val="bg1"/>
                </a:solidFill>
                <a:latin typeface="Play" panose="020B0604020202020204" charset="0"/>
              </a:rPr>
              <a:t> </a:t>
            </a:r>
            <a:endParaRPr lang="en-IL" b="1" dirty="0">
              <a:solidFill>
                <a:schemeClr val="bg1"/>
              </a:solidFill>
              <a:latin typeface="Play" panose="020B0604020202020204" charset="0"/>
            </a:endParaRPr>
          </a:p>
        </p:txBody>
      </p:sp>
      <p:sp>
        <p:nvSpPr>
          <p:cNvPr id="8" name="TextBox 7">
            <a:extLst>
              <a:ext uri="{FF2B5EF4-FFF2-40B4-BE49-F238E27FC236}">
                <a16:creationId xmlns:a16="http://schemas.microsoft.com/office/drawing/2014/main" id="{1F86401A-7E03-CB78-A210-67F3CDE9CADD}"/>
              </a:ext>
            </a:extLst>
          </p:cNvPr>
          <p:cNvSpPr txBox="1"/>
          <p:nvPr/>
        </p:nvSpPr>
        <p:spPr>
          <a:xfrm>
            <a:off x="2492872" y="921547"/>
            <a:ext cx="4478312" cy="600164"/>
          </a:xfrm>
          <a:prstGeom prst="rect">
            <a:avLst/>
          </a:prstGeom>
          <a:noFill/>
        </p:spPr>
        <p:txBody>
          <a:bodyPr wrap="square">
            <a:spAutoFit/>
          </a:bodyPr>
          <a:lstStyle/>
          <a:p>
            <a:r>
              <a:rPr lang="en-US" sz="3300" dirty="0">
                <a:solidFill>
                  <a:schemeClr val="bg1"/>
                </a:solidFill>
                <a:latin typeface="Play" panose="020B0604020202020204" charset="0"/>
              </a:rPr>
              <a:t>Time-based Blind SQLi</a:t>
            </a:r>
          </a:p>
        </p:txBody>
      </p:sp>
      <p:cxnSp>
        <p:nvCxnSpPr>
          <p:cNvPr id="9" name="Google Shape;2655;p42">
            <a:extLst>
              <a:ext uri="{FF2B5EF4-FFF2-40B4-BE49-F238E27FC236}">
                <a16:creationId xmlns:a16="http://schemas.microsoft.com/office/drawing/2014/main" id="{A0003491-35C6-D4F3-4613-85BA56CF438C}"/>
              </a:ext>
            </a:extLst>
          </p:cNvPr>
          <p:cNvCxnSpPr>
            <a:stCxn id="11" idx="6"/>
            <a:endCxn id="12" idx="2"/>
          </p:cNvCxnSpPr>
          <p:nvPr/>
        </p:nvCxnSpPr>
        <p:spPr>
          <a:xfrm>
            <a:off x="2560522" y="1524098"/>
            <a:ext cx="4275362"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0" name="Google Shape;2658;p42">
            <a:extLst>
              <a:ext uri="{FF2B5EF4-FFF2-40B4-BE49-F238E27FC236}">
                <a16:creationId xmlns:a16="http://schemas.microsoft.com/office/drawing/2014/main" id="{71531DDC-FCA4-3F77-22D0-EFFBDCEED395}"/>
              </a:ext>
            </a:extLst>
          </p:cNvPr>
          <p:cNvGrpSpPr/>
          <p:nvPr/>
        </p:nvGrpSpPr>
        <p:grpSpPr>
          <a:xfrm>
            <a:off x="2425222" y="1456448"/>
            <a:ext cx="4545962" cy="135300"/>
            <a:chOff x="3975327" y="2482820"/>
            <a:chExt cx="4545962" cy="135300"/>
          </a:xfrm>
        </p:grpSpPr>
        <p:sp>
          <p:nvSpPr>
            <p:cNvPr id="11" name="Google Shape;2656;p42">
              <a:extLst>
                <a:ext uri="{FF2B5EF4-FFF2-40B4-BE49-F238E27FC236}">
                  <a16:creationId xmlns:a16="http://schemas.microsoft.com/office/drawing/2014/main" id="{A97EFE24-14CC-3B98-1218-F6B474A59E39}"/>
                </a:ext>
              </a:extLst>
            </p:cNvPr>
            <p:cNvSpPr/>
            <p:nvPr/>
          </p:nvSpPr>
          <p:spPr>
            <a:xfrm>
              <a:off x="3975327"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57;p42">
              <a:extLst>
                <a:ext uri="{FF2B5EF4-FFF2-40B4-BE49-F238E27FC236}">
                  <a16:creationId xmlns:a16="http://schemas.microsoft.com/office/drawing/2014/main" id="{FA20F57C-BA31-22C1-453E-7B9E68BABBA5}"/>
                </a:ext>
              </a:extLst>
            </p:cNvPr>
            <p:cNvSpPr/>
            <p:nvPr/>
          </p:nvSpPr>
          <p:spPr>
            <a:xfrm>
              <a:off x="8385989"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2659;p42">
              <a:extLst>
                <a:ext uri="{FF2B5EF4-FFF2-40B4-BE49-F238E27FC236}">
                  <a16:creationId xmlns:a16="http://schemas.microsoft.com/office/drawing/2014/main" id="{8AD63648-1258-44A5-9E4A-40AF1344412B}"/>
                </a:ext>
              </a:extLst>
            </p:cNvPr>
            <p:cNvCxnSpPr>
              <a:stCxn id="11" idx="6"/>
              <a:endCxn id="12" idx="2"/>
            </p:cNvCxnSpPr>
            <p:nvPr/>
          </p:nvCxnSpPr>
          <p:spPr>
            <a:xfrm>
              <a:off x="4110627" y="2550470"/>
              <a:ext cx="4275362"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extLst>
      <p:ext uri="{BB962C8B-B14F-4D97-AF65-F5344CB8AC3E}">
        <p14:creationId xmlns:p14="http://schemas.microsoft.com/office/powerpoint/2010/main" val="253374405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4" name="TextBox 3">
            <a:extLst>
              <a:ext uri="{FF2B5EF4-FFF2-40B4-BE49-F238E27FC236}">
                <a16:creationId xmlns:a16="http://schemas.microsoft.com/office/drawing/2014/main" id="{CB0D982F-A74D-6B41-2E5B-270D6F9AA017}"/>
              </a:ext>
            </a:extLst>
          </p:cNvPr>
          <p:cNvSpPr txBox="1"/>
          <p:nvPr/>
        </p:nvSpPr>
        <p:spPr>
          <a:xfrm>
            <a:off x="2835623" y="161890"/>
            <a:ext cx="3337575" cy="600164"/>
          </a:xfrm>
          <a:prstGeom prst="rect">
            <a:avLst/>
          </a:prstGeom>
          <a:noFill/>
        </p:spPr>
        <p:txBody>
          <a:bodyPr wrap="square">
            <a:spAutoFit/>
          </a:bodyPr>
          <a:lstStyle/>
          <a:p>
            <a:r>
              <a:rPr lang="en-US" sz="3300" dirty="0">
                <a:solidFill>
                  <a:schemeClr val="bg1"/>
                </a:solidFill>
                <a:latin typeface="Play" panose="020B0604020202020204" charset="0"/>
              </a:rPr>
              <a:t>How to Protect?</a:t>
            </a:r>
          </a:p>
        </p:txBody>
      </p:sp>
      <p:cxnSp>
        <p:nvCxnSpPr>
          <p:cNvPr id="5" name="Google Shape;2655;p42">
            <a:extLst>
              <a:ext uri="{FF2B5EF4-FFF2-40B4-BE49-F238E27FC236}">
                <a16:creationId xmlns:a16="http://schemas.microsoft.com/office/drawing/2014/main" id="{D5A7FCB2-82C9-0437-13BB-EE8EC8059190}"/>
              </a:ext>
            </a:extLst>
          </p:cNvPr>
          <p:cNvCxnSpPr>
            <a:stCxn id="8" idx="6"/>
            <a:endCxn id="9" idx="2"/>
          </p:cNvCxnSpPr>
          <p:nvPr/>
        </p:nvCxnSpPr>
        <p:spPr>
          <a:xfrm>
            <a:off x="2835623" y="762054"/>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831782E6-6F38-D4F6-F83C-C214031121C2}"/>
              </a:ext>
            </a:extLst>
          </p:cNvPr>
          <p:cNvGrpSpPr/>
          <p:nvPr/>
        </p:nvGrpSpPr>
        <p:grpSpPr>
          <a:xfrm>
            <a:off x="2700323" y="694404"/>
            <a:ext cx="3540450" cy="135300"/>
            <a:chOff x="4542238" y="2482820"/>
            <a:chExt cx="3540450" cy="135300"/>
          </a:xfrm>
        </p:grpSpPr>
        <p:sp>
          <p:nvSpPr>
            <p:cNvPr id="8" name="Google Shape;2656;p42">
              <a:extLst>
                <a:ext uri="{FF2B5EF4-FFF2-40B4-BE49-F238E27FC236}">
                  <a16:creationId xmlns:a16="http://schemas.microsoft.com/office/drawing/2014/main" id="{3E4E9392-0638-FDE4-6D52-4E10C4FD50B0}"/>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7;p42">
              <a:extLst>
                <a:ext uri="{FF2B5EF4-FFF2-40B4-BE49-F238E27FC236}">
                  <a16:creationId xmlns:a16="http://schemas.microsoft.com/office/drawing/2014/main" id="{5A9DF6C6-7315-2A2B-2382-0E6A72509C59}"/>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659;p42">
              <a:extLst>
                <a:ext uri="{FF2B5EF4-FFF2-40B4-BE49-F238E27FC236}">
                  <a16:creationId xmlns:a16="http://schemas.microsoft.com/office/drawing/2014/main" id="{9736F0F3-2C92-FA82-3AF6-4CE85F71E905}"/>
                </a:ext>
              </a:extLst>
            </p:cNvPr>
            <p:cNvCxnSpPr>
              <a:stCxn id="8" idx="6"/>
              <a:endCxn id="9"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18" name="TextBox 17">
            <a:extLst>
              <a:ext uri="{FF2B5EF4-FFF2-40B4-BE49-F238E27FC236}">
                <a16:creationId xmlns:a16="http://schemas.microsoft.com/office/drawing/2014/main" id="{6345F7AB-4E8C-C935-96FD-F8FE881C09DE}"/>
              </a:ext>
            </a:extLst>
          </p:cNvPr>
          <p:cNvSpPr txBox="1"/>
          <p:nvPr/>
        </p:nvSpPr>
        <p:spPr>
          <a:xfrm>
            <a:off x="698786" y="1762460"/>
            <a:ext cx="8184963" cy="2031325"/>
          </a:xfrm>
          <a:prstGeom prst="rect">
            <a:avLst/>
          </a:prstGeom>
          <a:noFill/>
        </p:spPr>
        <p:txBody>
          <a:bodyPr wrap="square" rtlCol="0">
            <a:spAutoFit/>
          </a:bodyPr>
          <a:lstStyle/>
          <a:p>
            <a:r>
              <a:rPr lang="en-US" dirty="0">
                <a:solidFill>
                  <a:schemeClr val="bg1"/>
                </a:solidFill>
                <a:latin typeface="Play" panose="020B0604020202020204" charset="0"/>
                <a:ea typeface="Source Sans Pro" panose="020B0503030403020204" pitchFamily="34" charset="0"/>
              </a:rPr>
              <a:t>Developers can prevent SQL Injection vulnerabilities in web applications by utilizing parameterized database queries with bound, typed parameters and careful use of parameterized stored procedures in the database.</a:t>
            </a:r>
          </a:p>
          <a:p>
            <a:endParaRPr lang="en-US" dirty="0">
              <a:solidFill>
                <a:schemeClr val="bg1"/>
              </a:solidFill>
              <a:latin typeface="Play" panose="020B0604020202020204" charset="0"/>
              <a:ea typeface="Source Sans Pro" panose="020B0503030403020204" pitchFamily="34" charset="0"/>
            </a:endParaRPr>
          </a:p>
          <a:p>
            <a:r>
              <a:rPr lang="en-US" dirty="0">
                <a:solidFill>
                  <a:schemeClr val="bg1"/>
                </a:solidFill>
                <a:latin typeface="Play" panose="020B0604020202020204" charset="0"/>
                <a:ea typeface="Source Sans Pro" panose="020B0503030403020204" pitchFamily="34" charset="0"/>
              </a:rPr>
              <a:t>This can be accomplished in a variety of programming languages including Java, .NET, PHP, and more.</a:t>
            </a:r>
          </a:p>
          <a:p>
            <a:endParaRPr lang="en-US" i="0" dirty="0">
              <a:solidFill>
                <a:schemeClr val="bg1"/>
              </a:solidFill>
              <a:effectLst/>
              <a:latin typeface="Play" panose="020B0604020202020204" charset="0"/>
              <a:ea typeface="Source Sans Pro" panose="020B0503030403020204" pitchFamily="34" charset="0"/>
            </a:endParaRPr>
          </a:p>
          <a:p>
            <a:endParaRPr lang="en-US" i="0" dirty="0">
              <a:solidFill>
                <a:srgbClr val="FFFFFF"/>
              </a:solidFill>
              <a:effectLst/>
              <a:latin typeface="Play" panose="020B0604020202020204" charset="0"/>
              <a:ea typeface="Source Sans Pro" panose="020B0503030403020204" pitchFamily="34" charset="0"/>
            </a:endParaRPr>
          </a:p>
          <a:p>
            <a:endParaRPr lang="en-IL" dirty="0"/>
          </a:p>
        </p:txBody>
      </p:sp>
    </p:spTree>
    <p:extLst>
      <p:ext uri="{BB962C8B-B14F-4D97-AF65-F5344CB8AC3E}">
        <p14:creationId xmlns:p14="http://schemas.microsoft.com/office/powerpoint/2010/main" val="8822112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4" name="TextBox 3">
            <a:extLst>
              <a:ext uri="{FF2B5EF4-FFF2-40B4-BE49-F238E27FC236}">
                <a16:creationId xmlns:a16="http://schemas.microsoft.com/office/drawing/2014/main" id="{CB0D982F-A74D-6B41-2E5B-270D6F9AA017}"/>
              </a:ext>
            </a:extLst>
          </p:cNvPr>
          <p:cNvSpPr txBox="1"/>
          <p:nvPr/>
        </p:nvSpPr>
        <p:spPr>
          <a:xfrm>
            <a:off x="2835623" y="161890"/>
            <a:ext cx="3337575" cy="600164"/>
          </a:xfrm>
          <a:prstGeom prst="rect">
            <a:avLst/>
          </a:prstGeom>
          <a:noFill/>
        </p:spPr>
        <p:txBody>
          <a:bodyPr wrap="square">
            <a:spAutoFit/>
          </a:bodyPr>
          <a:lstStyle/>
          <a:p>
            <a:r>
              <a:rPr lang="en-US" sz="3300" dirty="0">
                <a:solidFill>
                  <a:schemeClr val="bg1"/>
                </a:solidFill>
                <a:latin typeface="Play" panose="020B0604020202020204" charset="0"/>
              </a:rPr>
              <a:t>How to Protect?</a:t>
            </a:r>
          </a:p>
        </p:txBody>
      </p:sp>
      <p:cxnSp>
        <p:nvCxnSpPr>
          <p:cNvPr id="5" name="Google Shape;2655;p42">
            <a:extLst>
              <a:ext uri="{FF2B5EF4-FFF2-40B4-BE49-F238E27FC236}">
                <a16:creationId xmlns:a16="http://schemas.microsoft.com/office/drawing/2014/main" id="{D5A7FCB2-82C9-0437-13BB-EE8EC8059190}"/>
              </a:ext>
            </a:extLst>
          </p:cNvPr>
          <p:cNvCxnSpPr>
            <a:stCxn id="8" idx="6"/>
            <a:endCxn id="9" idx="2"/>
          </p:cNvCxnSpPr>
          <p:nvPr/>
        </p:nvCxnSpPr>
        <p:spPr>
          <a:xfrm>
            <a:off x="2835623" y="762054"/>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831782E6-6F38-D4F6-F83C-C214031121C2}"/>
              </a:ext>
            </a:extLst>
          </p:cNvPr>
          <p:cNvGrpSpPr/>
          <p:nvPr/>
        </p:nvGrpSpPr>
        <p:grpSpPr>
          <a:xfrm>
            <a:off x="2700323" y="694404"/>
            <a:ext cx="3540450" cy="135300"/>
            <a:chOff x="4542238" y="2482820"/>
            <a:chExt cx="3540450" cy="135300"/>
          </a:xfrm>
        </p:grpSpPr>
        <p:sp>
          <p:nvSpPr>
            <p:cNvPr id="8" name="Google Shape;2656;p42">
              <a:extLst>
                <a:ext uri="{FF2B5EF4-FFF2-40B4-BE49-F238E27FC236}">
                  <a16:creationId xmlns:a16="http://schemas.microsoft.com/office/drawing/2014/main" id="{3E4E9392-0638-FDE4-6D52-4E10C4FD50B0}"/>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7;p42">
              <a:extLst>
                <a:ext uri="{FF2B5EF4-FFF2-40B4-BE49-F238E27FC236}">
                  <a16:creationId xmlns:a16="http://schemas.microsoft.com/office/drawing/2014/main" id="{5A9DF6C6-7315-2A2B-2382-0E6A72509C59}"/>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659;p42">
              <a:extLst>
                <a:ext uri="{FF2B5EF4-FFF2-40B4-BE49-F238E27FC236}">
                  <a16:creationId xmlns:a16="http://schemas.microsoft.com/office/drawing/2014/main" id="{9736F0F3-2C92-FA82-3AF6-4CE85F71E905}"/>
                </a:ext>
              </a:extLst>
            </p:cNvPr>
            <p:cNvCxnSpPr>
              <a:stCxn id="8" idx="6"/>
              <a:endCxn id="9"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18" name="TextBox 17">
            <a:extLst>
              <a:ext uri="{FF2B5EF4-FFF2-40B4-BE49-F238E27FC236}">
                <a16:creationId xmlns:a16="http://schemas.microsoft.com/office/drawing/2014/main" id="{6345F7AB-4E8C-C935-96FD-F8FE881C09DE}"/>
              </a:ext>
            </a:extLst>
          </p:cNvPr>
          <p:cNvSpPr txBox="1"/>
          <p:nvPr/>
        </p:nvSpPr>
        <p:spPr>
          <a:xfrm>
            <a:off x="479518" y="897354"/>
            <a:ext cx="8184963" cy="3323987"/>
          </a:xfrm>
          <a:prstGeom prst="rect">
            <a:avLst/>
          </a:prstGeom>
          <a:noFill/>
        </p:spPr>
        <p:txBody>
          <a:bodyPr wrap="square" rtlCol="0">
            <a:spAutoFit/>
          </a:bodyPr>
          <a:lstStyle/>
          <a:p>
            <a:r>
              <a:rPr lang="en-US" dirty="0">
                <a:solidFill>
                  <a:schemeClr val="bg1"/>
                </a:solidFill>
                <a:latin typeface="Play" panose="020B0604020202020204" charset="0"/>
                <a:ea typeface="Source Sans Pro" panose="020B0503030403020204" pitchFamily="34" charset="0"/>
              </a:rPr>
              <a:t>Additionally, developers, system administrators, and database administrators can take further steps to minimize attacks or the impact of successful attacks:</a:t>
            </a:r>
          </a:p>
          <a:p>
            <a:endParaRPr lang="en-US" dirty="0">
              <a:solidFill>
                <a:schemeClr val="bg1"/>
              </a:solidFill>
              <a:latin typeface="Play" panose="020B0604020202020204" charset="0"/>
              <a:ea typeface="Source Sans Pro" panose="020B0503030403020204" pitchFamily="34" charset="0"/>
            </a:endParaRPr>
          </a:p>
          <a:p>
            <a:r>
              <a:rPr lang="en-US" dirty="0">
                <a:solidFill>
                  <a:schemeClr val="bg1"/>
                </a:solidFill>
              </a:rPr>
              <a:t>Keep all web application software components including libraries, plug-ins, frameworks, web server software, and database server software up to date with the latest security patches available from vendors.</a:t>
            </a:r>
          </a:p>
          <a:p>
            <a:endParaRPr lang="en-US" dirty="0">
              <a:solidFill>
                <a:schemeClr val="bg1"/>
              </a:solidFill>
            </a:endParaRPr>
          </a:p>
          <a:p>
            <a:r>
              <a:rPr lang="en-US" dirty="0">
                <a:solidFill>
                  <a:schemeClr val="bg1"/>
                </a:solidFill>
              </a:rPr>
              <a:t>Utilize the principle of least privilege(link is external) when provisioning accounts used to connect to the SQL database.  For example, if a web site only needs to retrieve web content from a database using SELECT statements, do not give the web site's database connection credentials other privileges such as INSERT, UPDATE, or DELETE privileges. In many cases, these privileges can be managed using appropriate database roles for accounts.  Never allow your web application to connect to the database with Administrator privileges (the "</a:t>
            </a:r>
            <a:r>
              <a:rPr lang="en-US" dirty="0" err="1">
                <a:solidFill>
                  <a:schemeClr val="bg1"/>
                </a:solidFill>
              </a:rPr>
              <a:t>sa</a:t>
            </a:r>
            <a:r>
              <a:rPr lang="en-US" dirty="0">
                <a:solidFill>
                  <a:schemeClr val="bg1"/>
                </a:solidFill>
              </a:rPr>
              <a:t>" account on Microsoft SQL Server, for instance).</a:t>
            </a:r>
          </a:p>
          <a:p>
            <a:endParaRPr lang="en-US" dirty="0">
              <a:solidFill>
                <a:schemeClr val="bg1"/>
              </a:solidFill>
            </a:endParaRPr>
          </a:p>
          <a:p>
            <a:r>
              <a:rPr lang="en-US" dirty="0">
                <a:solidFill>
                  <a:schemeClr val="bg1"/>
                </a:solidFill>
              </a:rPr>
              <a:t>Do not use shared database accounts between different web sites or applications. </a:t>
            </a:r>
            <a:endParaRPr lang="en-IL" dirty="0">
              <a:solidFill>
                <a:schemeClr val="bg1"/>
              </a:solidFill>
            </a:endParaRPr>
          </a:p>
        </p:txBody>
      </p:sp>
    </p:spTree>
    <p:extLst>
      <p:ext uri="{BB962C8B-B14F-4D97-AF65-F5344CB8AC3E}">
        <p14:creationId xmlns:p14="http://schemas.microsoft.com/office/powerpoint/2010/main" val="39622644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4" name="TextBox 3">
            <a:extLst>
              <a:ext uri="{FF2B5EF4-FFF2-40B4-BE49-F238E27FC236}">
                <a16:creationId xmlns:a16="http://schemas.microsoft.com/office/drawing/2014/main" id="{CB0D982F-A74D-6B41-2E5B-270D6F9AA017}"/>
              </a:ext>
            </a:extLst>
          </p:cNvPr>
          <p:cNvSpPr txBox="1"/>
          <p:nvPr/>
        </p:nvSpPr>
        <p:spPr>
          <a:xfrm>
            <a:off x="2835623" y="161890"/>
            <a:ext cx="3337575" cy="600164"/>
          </a:xfrm>
          <a:prstGeom prst="rect">
            <a:avLst/>
          </a:prstGeom>
          <a:noFill/>
        </p:spPr>
        <p:txBody>
          <a:bodyPr wrap="square">
            <a:spAutoFit/>
          </a:bodyPr>
          <a:lstStyle/>
          <a:p>
            <a:r>
              <a:rPr lang="en-US" sz="3300" dirty="0">
                <a:solidFill>
                  <a:schemeClr val="bg1"/>
                </a:solidFill>
                <a:latin typeface="Play" panose="020B0604020202020204" charset="0"/>
              </a:rPr>
              <a:t>How to Protect?</a:t>
            </a:r>
          </a:p>
        </p:txBody>
      </p:sp>
      <p:cxnSp>
        <p:nvCxnSpPr>
          <p:cNvPr id="5" name="Google Shape;2655;p42">
            <a:extLst>
              <a:ext uri="{FF2B5EF4-FFF2-40B4-BE49-F238E27FC236}">
                <a16:creationId xmlns:a16="http://schemas.microsoft.com/office/drawing/2014/main" id="{D5A7FCB2-82C9-0437-13BB-EE8EC8059190}"/>
              </a:ext>
            </a:extLst>
          </p:cNvPr>
          <p:cNvCxnSpPr>
            <a:stCxn id="8" idx="6"/>
            <a:endCxn id="9" idx="2"/>
          </p:cNvCxnSpPr>
          <p:nvPr/>
        </p:nvCxnSpPr>
        <p:spPr>
          <a:xfrm>
            <a:off x="2835623" y="762054"/>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831782E6-6F38-D4F6-F83C-C214031121C2}"/>
              </a:ext>
            </a:extLst>
          </p:cNvPr>
          <p:cNvGrpSpPr/>
          <p:nvPr/>
        </p:nvGrpSpPr>
        <p:grpSpPr>
          <a:xfrm>
            <a:off x="2700323" y="694404"/>
            <a:ext cx="3540450" cy="135300"/>
            <a:chOff x="4542238" y="2482820"/>
            <a:chExt cx="3540450" cy="135300"/>
          </a:xfrm>
        </p:grpSpPr>
        <p:sp>
          <p:nvSpPr>
            <p:cNvPr id="8" name="Google Shape;2656;p42">
              <a:extLst>
                <a:ext uri="{FF2B5EF4-FFF2-40B4-BE49-F238E27FC236}">
                  <a16:creationId xmlns:a16="http://schemas.microsoft.com/office/drawing/2014/main" id="{3E4E9392-0638-FDE4-6D52-4E10C4FD50B0}"/>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7;p42">
              <a:extLst>
                <a:ext uri="{FF2B5EF4-FFF2-40B4-BE49-F238E27FC236}">
                  <a16:creationId xmlns:a16="http://schemas.microsoft.com/office/drawing/2014/main" id="{5A9DF6C6-7315-2A2B-2382-0E6A72509C59}"/>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659;p42">
              <a:extLst>
                <a:ext uri="{FF2B5EF4-FFF2-40B4-BE49-F238E27FC236}">
                  <a16:creationId xmlns:a16="http://schemas.microsoft.com/office/drawing/2014/main" id="{9736F0F3-2C92-FA82-3AF6-4CE85F71E905}"/>
                </a:ext>
              </a:extLst>
            </p:cNvPr>
            <p:cNvCxnSpPr>
              <a:stCxn id="8" idx="6"/>
              <a:endCxn id="9"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18" name="TextBox 17">
            <a:extLst>
              <a:ext uri="{FF2B5EF4-FFF2-40B4-BE49-F238E27FC236}">
                <a16:creationId xmlns:a16="http://schemas.microsoft.com/office/drawing/2014/main" id="{6345F7AB-4E8C-C935-96FD-F8FE881C09DE}"/>
              </a:ext>
            </a:extLst>
          </p:cNvPr>
          <p:cNvSpPr txBox="1"/>
          <p:nvPr/>
        </p:nvSpPr>
        <p:spPr>
          <a:xfrm>
            <a:off x="479518" y="1038031"/>
            <a:ext cx="8184963" cy="1384995"/>
          </a:xfrm>
          <a:prstGeom prst="rect">
            <a:avLst/>
          </a:prstGeom>
          <a:noFill/>
        </p:spPr>
        <p:txBody>
          <a:bodyPr wrap="square" rtlCol="0">
            <a:spAutoFit/>
          </a:bodyPr>
          <a:lstStyle/>
          <a:p>
            <a:r>
              <a:rPr lang="en-US" dirty="0">
                <a:solidFill>
                  <a:schemeClr val="bg1"/>
                </a:solidFill>
                <a:latin typeface="Play" panose="020B0604020202020204" charset="0"/>
                <a:ea typeface="Source Sans Pro" panose="020B0503030403020204" pitchFamily="34" charset="0"/>
              </a:rPr>
              <a:t>Validate user-supplied input for expected data types, including input fields like drop-down menus or radio buttons, not just fields that allow users to type in input.</a:t>
            </a:r>
          </a:p>
          <a:p>
            <a:endParaRPr lang="en-US" dirty="0">
              <a:solidFill>
                <a:schemeClr val="bg1"/>
              </a:solidFill>
              <a:latin typeface="Play" panose="020B0604020202020204" charset="0"/>
              <a:ea typeface="Source Sans Pro" panose="020B0503030403020204" pitchFamily="34" charset="0"/>
            </a:endParaRPr>
          </a:p>
          <a:p>
            <a:r>
              <a:rPr lang="en-US" dirty="0">
                <a:solidFill>
                  <a:schemeClr val="bg1"/>
                </a:solidFill>
                <a:latin typeface="Play" panose="020B0604020202020204" charset="0"/>
                <a:ea typeface="Source Sans Pro" panose="020B0503030403020204" pitchFamily="34" charset="0"/>
              </a:rPr>
              <a:t>Configure proper error reporting and handling on the web server and in the code so that database error messages are never sent to the client web browser. Attackers can leverage technical details in verbose error messages to adjust their queries for successful exploitation.</a:t>
            </a:r>
            <a:endParaRPr lang="en-IL" dirty="0">
              <a:solidFill>
                <a:schemeClr val="bg1"/>
              </a:solidFill>
            </a:endParaRPr>
          </a:p>
        </p:txBody>
      </p:sp>
    </p:spTree>
    <p:extLst>
      <p:ext uri="{BB962C8B-B14F-4D97-AF65-F5344CB8AC3E}">
        <p14:creationId xmlns:p14="http://schemas.microsoft.com/office/powerpoint/2010/main" val="40041840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4" name="TextBox 3">
            <a:extLst>
              <a:ext uri="{FF2B5EF4-FFF2-40B4-BE49-F238E27FC236}">
                <a16:creationId xmlns:a16="http://schemas.microsoft.com/office/drawing/2014/main" id="{CB0D982F-A74D-6B41-2E5B-270D6F9AA017}"/>
              </a:ext>
            </a:extLst>
          </p:cNvPr>
          <p:cNvSpPr txBox="1"/>
          <p:nvPr/>
        </p:nvSpPr>
        <p:spPr>
          <a:xfrm>
            <a:off x="2835623" y="161890"/>
            <a:ext cx="3337575" cy="600164"/>
          </a:xfrm>
          <a:prstGeom prst="rect">
            <a:avLst/>
          </a:prstGeom>
          <a:noFill/>
        </p:spPr>
        <p:txBody>
          <a:bodyPr wrap="square">
            <a:spAutoFit/>
          </a:bodyPr>
          <a:lstStyle/>
          <a:p>
            <a:r>
              <a:rPr lang="en-US" sz="3300" dirty="0">
                <a:solidFill>
                  <a:schemeClr val="bg1"/>
                </a:solidFill>
                <a:latin typeface="Play" panose="020B0604020202020204" charset="0"/>
              </a:rPr>
              <a:t>How to Protect?</a:t>
            </a:r>
          </a:p>
        </p:txBody>
      </p:sp>
      <p:cxnSp>
        <p:nvCxnSpPr>
          <p:cNvPr id="5" name="Google Shape;2655;p42">
            <a:extLst>
              <a:ext uri="{FF2B5EF4-FFF2-40B4-BE49-F238E27FC236}">
                <a16:creationId xmlns:a16="http://schemas.microsoft.com/office/drawing/2014/main" id="{D5A7FCB2-82C9-0437-13BB-EE8EC8059190}"/>
              </a:ext>
            </a:extLst>
          </p:cNvPr>
          <p:cNvCxnSpPr>
            <a:stCxn id="8" idx="6"/>
            <a:endCxn id="9" idx="2"/>
          </p:cNvCxnSpPr>
          <p:nvPr/>
        </p:nvCxnSpPr>
        <p:spPr>
          <a:xfrm>
            <a:off x="2835623" y="762054"/>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831782E6-6F38-D4F6-F83C-C214031121C2}"/>
              </a:ext>
            </a:extLst>
          </p:cNvPr>
          <p:cNvGrpSpPr/>
          <p:nvPr/>
        </p:nvGrpSpPr>
        <p:grpSpPr>
          <a:xfrm>
            <a:off x="2700323" y="694404"/>
            <a:ext cx="3540450" cy="135300"/>
            <a:chOff x="4542238" y="2482820"/>
            <a:chExt cx="3540450" cy="135300"/>
          </a:xfrm>
        </p:grpSpPr>
        <p:sp>
          <p:nvSpPr>
            <p:cNvPr id="8" name="Google Shape;2656;p42">
              <a:extLst>
                <a:ext uri="{FF2B5EF4-FFF2-40B4-BE49-F238E27FC236}">
                  <a16:creationId xmlns:a16="http://schemas.microsoft.com/office/drawing/2014/main" id="{3E4E9392-0638-FDE4-6D52-4E10C4FD50B0}"/>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7;p42">
              <a:extLst>
                <a:ext uri="{FF2B5EF4-FFF2-40B4-BE49-F238E27FC236}">
                  <a16:creationId xmlns:a16="http://schemas.microsoft.com/office/drawing/2014/main" id="{5A9DF6C6-7315-2A2B-2382-0E6A72509C59}"/>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659;p42">
              <a:extLst>
                <a:ext uri="{FF2B5EF4-FFF2-40B4-BE49-F238E27FC236}">
                  <a16:creationId xmlns:a16="http://schemas.microsoft.com/office/drawing/2014/main" id="{9736F0F3-2C92-FA82-3AF6-4CE85F71E905}"/>
                </a:ext>
              </a:extLst>
            </p:cNvPr>
            <p:cNvCxnSpPr>
              <a:stCxn id="8" idx="6"/>
              <a:endCxn id="9"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3" name="Picture 2">
            <a:extLst>
              <a:ext uri="{FF2B5EF4-FFF2-40B4-BE49-F238E27FC236}">
                <a16:creationId xmlns:a16="http://schemas.microsoft.com/office/drawing/2014/main" id="{B0C5C702-A5A8-D1C4-F7F7-227C3D11730D}"/>
              </a:ext>
            </a:extLst>
          </p:cNvPr>
          <p:cNvPicPr>
            <a:picLocks noChangeAspect="1"/>
          </p:cNvPicPr>
          <p:nvPr/>
        </p:nvPicPr>
        <p:blipFill>
          <a:blip r:embed="rId3"/>
          <a:stretch>
            <a:fillRect/>
          </a:stretch>
        </p:blipFill>
        <p:spPr>
          <a:xfrm>
            <a:off x="827567" y="1429868"/>
            <a:ext cx="3042659" cy="3495822"/>
          </a:xfrm>
          <a:prstGeom prst="rect">
            <a:avLst/>
          </a:prstGeom>
        </p:spPr>
      </p:pic>
      <p:pic>
        <p:nvPicPr>
          <p:cNvPr id="11" name="Picture 10">
            <a:extLst>
              <a:ext uri="{FF2B5EF4-FFF2-40B4-BE49-F238E27FC236}">
                <a16:creationId xmlns:a16="http://schemas.microsoft.com/office/drawing/2014/main" id="{2E307F16-C9D6-27CF-EB06-F9CDEF583F01}"/>
              </a:ext>
            </a:extLst>
          </p:cNvPr>
          <p:cNvPicPr>
            <a:picLocks noChangeAspect="1"/>
          </p:cNvPicPr>
          <p:nvPr/>
        </p:nvPicPr>
        <p:blipFill>
          <a:blip r:embed="rId4"/>
          <a:stretch>
            <a:fillRect/>
          </a:stretch>
        </p:blipFill>
        <p:spPr>
          <a:xfrm>
            <a:off x="4663440" y="1429867"/>
            <a:ext cx="3455150" cy="3546395"/>
          </a:xfrm>
          <a:prstGeom prst="rect">
            <a:avLst/>
          </a:prstGeom>
        </p:spPr>
      </p:pic>
      <p:sp>
        <p:nvSpPr>
          <p:cNvPr id="12" name="TextBox 11">
            <a:extLst>
              <a:ext uri="{FF2B5EF4-FFF2-40B4-BE49-F238E27FC236}">
                <a16:creationId xmlns:a16="http://schemas.microsoft.com/office/drawing/2014/main" id="{3E662056-DE72-2FB7-C4C4-A23FC7AAEEF2}"/>
              </a:ext>
            </a:extLst>
          </p:cNvPr>
          <p:cNvSpPr txBox="1"/>
          <p:nvPr/>
        </p:nvSpPr>
        <p:spPr>
          <a:xfrm>
            <a:off x="1771085" y="1122090"/>
            <a:ext cx="1064538" cy="307777"/>
          </a:xfrm>
          <a:prstGeom prst="rect">
            <a:avLst/>
          </a:prstGeom>
          <a:noFill/>
        </p:spPr>
        <p:txBody>
          <a:bodyPr wrap="square">
            <a:spAutoFit/>
          </a:bodyPr>
          <a:lstStyle/>
          <a:p>
            <a:r>
              <a:rPr lang="en-US" b="1" dirty="0">
                <a:solidFill>
                  <a:schemeClr val="bg1"/>
                </a:solidFill>
                <a:latin typeface="Play" panose="020B0604020202020204" charset="0"/>
              </a:rPr>
              <a:t>SECURED</a:t>
            </a:r>
            <a:endParaRPr lang="en-IL" b="1" dirty="0">
              <a:solidFill>
                <a:schemeClr val="bg1"/>
              </a:solidFill>
            </a:endParaRPr>
          </a:p>
        </p:txBody>
      </p:sp>
      <p:sp>
        <p:nvSpPr>
          <p:cNvPr id="13" name="TextBox 12">
            <a:extLst>
              <a:ext uri="{FF2B5EF4-FFF2-40B4-BE49-F238E27FC236}">
                <a16:creationId xmlns:a16="http://schemas.microsoft.com/office/drawing/2014/main" id="{C3626010-B6A7-641B-25EE-F25C09A2847B}"/>
              </a:ext>
            </a:extLst>
          </p:cNvPr>
          <p:cNvSpPr txBox="1"/>
          <p:nvPr/>
        </p:nvSpPr>
        <p:spPr>
          <a:xfrm>
            <a:off x="5633930" y="1114582"/>
            <a:ext cx="1514169" cy="307777"/>
          </a:xfrm>
          <a:prstGeom prst="rect">
            <a:avLst/>
          </a:prstGeom>
          <a:noFill/>
        </p:spPr>
        <p:txBody>
          <a:bodyPr wrap="square">
            <a:spAutoFit/>
          </a:bodyPr>
          <a:lstStyle/>
          <a:p>
            <a:r>
              <a:rPr lang="en-US" b="1" dirty="0">
                <a:solidFill>
                  <a:schemeClr val="bg1"/>
                </a:solidFill>
                <a:latin typeface="Play" panose="020B0604020202020204" charset="0"/>
              </a:rPr>
              <a:t>NOT SECURED</a:t>
            </a:r>
            <a:endParaRPr lang="en-IL" b="1" dirty="0">
              <a:solidFill>
                <a:schemeClr val="bg1"/>
              </a:solidFill>
            </a:endParaRPr>
          </a:p>
        </p:txBody>
      </p:sp>
      <p:sp>
        <p:nvSpPr>
          <p:cNvPr id="14" name="Rectangle: Rounded Corners 13">
            <a:extLst>
              <a:ext uri="{FF2B5EF4-FFF2-40B4-BE49-F238E27FC236}">
                <a16:creationId xmlns:a16="http://schemas.microsoft.com/office/drawing/2014/main" id="{2BF67CCB-15F0-60DC-054A-1285EA2ABF5C}"/>
              </a:ext>
            </a:extLst>
          </p:cNvPr>
          <p:cNvSpPr/>
          <p:nvPr/>
        </p:nvSpPr>
        <p:spPr>
          <a:xfrm>
            <a:off x="827566" y="2309985"/>
            <a:ext cx="2991811" cy="113660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Rounded Corners 14">
            <a:extLst>
              <a:ext uri="{FF2B5EF4-FFF2-40B4-BE49-F238E27FC236}">
                <a16:creationId xmlns:a16="http://schemas.microsoft.com/office/drawing/2014/main" id="{AD51D251-364C-5F76-56B2-4EBBFC7D46C0}"/>
              </a:ext>
            </a:extLst>
          </p:cNvPr>
          <p:cNvSpPr/>
          <p:nvPr/>
        </p:nvSpPr>
        <p:spPr>
          <a:xfrm>
            <a:off x="4663441" y="2571750"/>
            <a:ext cx="3455150" cy="46766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3101953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4" name="TextBox 3">
            <a:extLst>
              <a:ext uri="{FF2B5EF4-FFF2-40B4-BE49-F238E27FC236}">
                <a16:creationId xmlns:a16="http://schemas.microsoft.com/office/drawing/2014/main" id="{CB0D982F-A74D-6B41-2E5B-270D6F9AA017}"/>
              </a:ext>
            </a:extLst>
          </p:cNvPr>
          <p:cNvSpPr txBox="1"/>
          <p:nvPr/>
        </p:nvSpPr>
        <p:spPr>
          <a:xfrm>
            <a:off x="2700323" y="140901"/>
            <a:ext cx="3621448" cy="600164"/>
          </a:xfrm>
          <a:prstGeom prst="rect">
            <a:avLst/>
          </a:prstGeom>
          <a:noFill/>
        </p:spPr>
        <p:txBody>
          <a:bodyPr wrap="square">
            <a:spAutoFit/>
          </a:bodyPr>
          <a:lstStyle/>
          <a:p>
            <a:r>
              <a:rPr lang="en-US" sz="3300" b="1" dirty="0">
                <a:solidFill>
                  <a:schemeClr val="bg1"/>
                </a:solidFill>
                <a:latin typeface="Play" panose="020B0604020202020204" charset="0"/>
              </a:rPr>
              <a:t>WHAT IS </a:t>
            </a:r>
            <a:r>
              <a:rPr lang="en-US" sz="3300" b="1" dirty="0">
                <a:solidFill>
                  <a:schemeClr val="tx2"/>
                </a:solidFill>
                <a:latin typeface="Play" panose="020B0604020202020204" charset="0"/>
              </a:rPr>
              <a:t>NoSQL</a:t>
            </a:r>
            <a:r>
              <a:rPr lang="en-US" sz="3300" b="1" dirty="0">
                <a:solidFill>
                  <a:schemeClr val="bg1"/>
                </a:solidFill>
                <a:latin typeface="Play" panose="020B0604020202020204" charset="0"/>
              </a:rPr>
              <a:t>?</a:t>
            </a:r>
          </a:p>
        </p:txBody>
      </p:sp>
      <p:cxnSp>
        <p:nvCxnSpPr>
          <p:cNvPr id="5" name="Google Shape;2655;p42">
            <a:extLst>
              <a:ext uri="{FF2B5EF4-FFF2-40B4-BE49-F238E27FC236}">
                <a16:creationId xmlns:a16="http://schemas.microsoft.com/office/drawing/2014/main" id="{D5A7FCB2-82C9-0437-13BB-EE8EC8059190}"/>
              </a:ext>
            </a:extLst>
          </p:cNvPr>
          <p:cNvCxnSpPr>
            <a:stCxn id="8" idx="6"/>
            <a:endCxn id="9" idx="2"/>
          </p:cNvCxnSpPr>
          <p:nvPr/>
        </p:nvCxnSpPr>
        <p:spPr>
          <a:xfrm>
            <a:off x="2835623" y="762054"/>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831782E6-6F38-D4F6-F83C-C214031121C2}"/>
              </a:ext>
            </a:extLst>
          </p:cNvPr>
          <p:cNvGrpSpPr/>
          <p:nvPr/>
        </p:nvGrpSpPr>
        <p:grpSpPr>
          <a:xfrm>
            <a:off x="2700323" y="694404"/>
            <a:ext cx="3540450" cy="135300"/>
            <a:chOff x="4542238" y="2482820"/>
            <a:chExt cx="3540450" cy="135300"/>
          </a:xfrm>
        </p:grpSpPr>
        <p:sp>
          <p:nvSpPr>
            <p:cNvPr id="8" name="Google Shape;2656;p42">
              <a:extLst>
                <a:ext uri="{FF2B5EF4-FFF2-40B4-BE49-F238E27FC236}">
                  <a16:creationId xmlns:a16="http://schemas.microsoft.com/office/drawing/2014/main" id="{3E4E9392-0638-FDE4-6D52-4E10C4FD50B0}"/>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7;p42">
              <a:extLst>
                <a:ext uri="{FF2B5EF4-FFF2-40B4-BE49-F238E27FC236}">
                  <a16:creationId xmlns:a16="http://schemas.microsoft.com/office/drawing/2014/main" id="{5A9DF6C6-7315-2A2B-2382-0E6A72509C59}"/>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659;p42">
              <a:extLst>
                <a:ext uri="{FF2B5EF4-FFF2-40B4-BE49-F238E27FC236}">
                  <a16:creationId xmlns:a16="http://schemas.microsoft.com/office/drawing/2014/main" id="{9736F0F3-2C92-FA82-3AF6-4CE85F71E905}"/>
                </a:ext>
              </a:extLst>
            </p:cNvPr>
            <p:cNvCxnSpPr>
              <a:stCxn id="8" idx="6"/>
              <a:endCxn id="9"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18" name="TextBox 17">
            <a:extLst>
              <a:ext uri="{FF2B5EF4-FFF2-40B4-BE49-F238E27FC236}">
                <a16:creationId xmlns:a16="http://schemas.microsoft.com/office/drawing/2014/main" id="{6345F7AB-4E8C-C935-96FD-F8FE881C09DE}"/>
              </a:ext>
            </a:extLst>
          </p:cNvPr>
          <p:cNvSpPr txBox="1"/>
          <p:nvPr/>
        </p:nvSpPr>
        <p:spPr>
          <a:xfrm>
            <a:off x="479518" y="1038031"/>
            <a:ext cx="8184963" cy="3108543"/>
          </a:xfrm>
          <a:prstGeom prst="rect">
            <a:avLst/>
          </a:prstGeom>
          <a:noFill/>
        </p:spPr>
        <p:txBody>
          <a:bodyPr wrap="square" rtlCol="0">
            <a:spAutoFit/>
          </a:bodyPr>
          <a:lstStyle/>
          <a:p>
            <a:r>
              <a:rPr lang="en-US" dirty="0">
                <a:solidFill>
                  <a:schemeClr val="tx2"/>
                </a:solidFill>
                <a:latin typeface="Play" panose="020B0604020202020204" charset="0"/>
                <a:ea typeface="Source Sans Pro" panose="020B0503030403020204" pitchFamily="34" charset="0"/>
              </a:rPr>
              <a:t>NoSQL</a:t>
            </a:r>
            <a:r>
              <a:rPr lang="en-US" dirty="0">
                <a:solidFill>
                  <a:schemeClr val="bg1"/>
                </a:solidFill>
                <a:latin typeface="Play" panose="020B0604020202020204" charset="0"/>
                <a:ea typeface="Source Sans Pro" panose="020B0503030403020204" pitchFamily="34" charset="0"/>
              </a:rPr>
              <a:t>, also referred to as “not only SQL”, “non-SQL”, is an approach to database design that enables the storage and querying of data outside the traditional structures found in relational databases. While it can still store data found within relational database management systems (RDBMS), it just stores it differently compared to an RDBMS. The decision to use a relational database versus a non-relational database is largely contextual, and it varies depending on the use case.</a:t>
            </a:r>
          </a:p>
          <a:p>
            <a:endParaRPr lang="en-US" dirty="0">
              <a:solidFill>
                <a:schemeClr val="bg1"/>
              </a:solidFill>
              <a:latin typeface="Play" panose="020B0604020202020204" charset="0"/>
              <a:ea typeface="Source Sans Pro" panose="020B0503030403020204" pitchFamily="34" charset="0"/>
            </a:endParaRPr>
          </a:p>
          <a:p>
            <a:r>
              <a:rPr lang="en-US" dirty="0">
                <a:solidFill>
                  <a:schemeClr val="bg1"/>
                </a:solidFill>
                <a:latin typeface="Play" panose="020B0604020202020204" charset="0"/>
                <a:ea typeface="Source Sans Pro" panose="020B0503030403020204" pitchFamily="34" charset="0"/>
              </a:rPr>
              <a:t>Instead of the typical tabular structure of a relational database, NoSQL databases, house data within one data structure, such as JSON document. Since this non-relational database design does not require a schema, it offers rapid scalability to manage large and typically unstructured data sets.</a:t>
            </a:r>
          </a:p>
          <a:p>
            <a:endParaRPr lang="en-US" dirty="0">
              <a:solidFill>
                <a:schemeClr val="bg1"/>
              </a:solidFill>
              <a:latin typeface="Play" panose="020B0604020202020204" charset="0"/>
              <a:ea typeface="Source Sans Pro" panose="020B0503030403020204" pitchFamily="34" charset="0"/>
            </a:endParaRPr>
          </a:p>
          <a:p>
            <a:r>
              <a:rPr lang="en-US" dirty="0">
                <a:solidFill>
                  <a:schemeClr val="bg1"/>
                </a:solidFill>
                <a:latin typeface="Play" panose="020B0604020202020204" charset="0"/>
                <a:ea typeface="Source Sans Pro" panose="020B0503030403020204" pitchFamily="34" charset="0"/>
              </a:rPr>
              <a:t>NoSQL is also type of distributed database, which means that information is copied and stored on various servers, which can be remote or local. This ensures availability and reliability of data. If some of the data goes offline, the rest of the database can continue to run. </a:t>
            </a:r>
            <a:endParaRPr lang="en-IL" dirty="0">
              <a:solidFill>
                <a:schemeClr val="bg1"/>
              </a:solidFill>
            </a:endParaRPr>
          </a:p>
        </p:txBody>
      </p:sp>
    </p:spTree>
    <p:extLst>
      <p:ext uri="{BB962C8B-B14F-4D97-AF65-F5344CB8AC3E}">
        <p14:creationId xmlns:p14="http://schemas.microsoft.com/office/powerpoint/2010/main" val="8995826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4" name="TextBox 3">
            <a:extLst>
              <a:ext uri="{FF2B5EF4-FFF2-40B4-BE49-F238E27FC236}">
                <a16:creationId xmlns:a16="http://schemas.microsoft.com/office/drawing/2014/main" id="{CB0D982F-A74D-6B41-2E5B-270D6F9AA017}"/>
              </a:ext>
            </a:extLst>
          </p:cNvPr>
          <p:cNvSpPr txBox="1"/>
          <p:nvPr/>
        </p:nvSpPr>
        <p:spPr>
          <a:xfrm>
            <a:off x="2761275" y="128065"/>
            <a:ext cx="3621448" cy="600164"/>
          </a:xfrm>
          <a:prstGeom prst="rect">
            <a:avLst/>
          </a:prstGeom>
          <a:noFill/>
        </p:spPr>
        <p:txBody>
          <a:bodyPr wrap="square">
            <a:spAutoFit/>
          </a:bodyPr>
          <a:lstStyle/>
          <a:p>
            <a:r>
              <a:rPr lang="en-US" sz="3300" b="1" dirty="0">
                <a:solidFill>
                  <a:schemeClr val="tx2"/>
                </a:solidFill>
                <a:latin typeface="Play" panose="020B0604020202020204" charset="0"/>
              </a:rPr>
              <a:t>NoSQL</a:t>
            </a:r>
            <a:r>
              <a:rPr lang="en-US" sz="3300" b="1" dirty="0">
                <a:solidFill>
                  <a:schemeClr val="bg1"/>
                </a:solidFill>
                <a:latin typeface="Play" panose="020B0604020202020204" charset="0"/>
              </a:rPr>
              <a:t> Injection</a:t>
            </a:r>
          </a:p>
        </p:txBody>
      </p:sp>
      <p:cxnSp>
        <p:nvCxnSpPr>
          <p:cNvPr id="5" name="Google Shape;2655;p42">
            <a:extLst>
              <a:ext uri="{FF2B5EF4-FFF2-40B4-BE49-F238E27FC236}">
                <a16:creationId xmlns:a16="http://schemas.microsoft.com/office/drawing/2014/main" id="{D5A7FCB2-82C9-0437-13BB-EE8EC8059190}"/>
              </a:ext>
            </a:extLst>
          </p:cNvPr>
          <p:cNvCxnSpPr>
            <a:stCxn id="8" idx="6"/>
            <a:endCxn id="9" idx="2"/>
          </p:cNvCxnSpPr>
          <p:nvPr/>
        </p:nvCxnSpPr>
        <p:spPr>
          <a:xfrm>
            <a:off x="2835623" y="762054"/>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831782E6-6F38-D4F6-F83C-C214031121C2}"/>
              </a:ext>
            </a:extLst>
          </p:cNvPr>
          <p:cNvGrpSpPr/>
          <p:nvPr/>
        </p:nvGrpSpPr>
        <p:grpSpPr>
          <a:xfrm>
            <a:off x="2700323" y="694404"/>
            <a:ext cx="3540450" cy="135300"/>
            <a:chOff x="4542238" y="2482820"/>
            <a:chExt cx="3540450" cy="135300"/>
          </a:xfrm>
        </p:grpSpPr>
        <p:sp>
          <p:nvSpPr>
            <p:cNvPr id="8" name="Google Shape;2656;p42">
              <a:extLst>
                <a:ext uri="{FF2B5EF4-FFF2-40B4-BE49-F238E27FC236}">
                  <a16:creationId xmlns:a16="http://schemas.microsoft.com/office/drawing/2014/main" id="{3E4E9392-0638-FDE4-6D52-4E10C4FD50B0}"/>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7;p42">
              <a:extLst>
                <a:ext uri="{FF2B5EF4-FFF2-40B4-BE49-F238E27FC236}">
                  <a16:creationId xmlns:a16="http://schemas.microsoft.com/office/drawing/2014/main" id="{5A9DF6C6-7315-2A2B-2382-0E6A72509C59}"/>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659;p42">
              <a:extLst>
                <a:ext uri="{FF2B5EF4-FFF2-40B4-BE49-F238E27FC236}">
                  <a16:creationId xmlns:a16="http://schemas.microsoft.com/office/drawing/2014/main" id="{9736F0F3-2C92-FA82-3AF6-4CE85F71E905}"/>
                </a:ext>
              </a:extLst>
            </p:cNvPr>
            <p:cNvCxnSpPr>
              <a:stCxn id="8" idx="6"/>
              <a:endCxn id="9"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18" name="TextBox 17">
            <a:extLst>
              <a:ext uri="{FF2B5EF4-FFF2-40B4-BE49-F238E27FC236}">
                <a16:creationId xmlns:a16="http://schemas.microsoft.com/office/drawing/2014/main" id="{6345F7AB-4E8C-C935-96FD-F8FE881C09DE}"/>
              </a:ext>
            </a:extLst>
          </p:cNvPr>
          <p:cNvSpPr txBox="1"/>
          <p:nvPr/>
        </p:nvSpPr>
        <p:spPr>
          <a:xfrm>
            <a:off x="479517" y="1480449"/>
            <a:ext cx="8184963" cy="954107"/>
          </a:xfrm>
          <a:prstGeom prst="rect">
            <a:avLst/>
          </a:prstGeom>
          <a:noFill/>
        </p:spPr>
        <p:txBody>
          <a:bodyPr wrap="square" rtlCol="0">
            <a:spAutoFit/>
          </a:bodyPr>
          <a:lstStyle/>
          <a:p>
            <a:r>
              <a:rPr lang="en-US" b="0" i="0" dirty="0">
                <a:solidFill>
                  <a:schemeClr val="tx2"/>
                </a:solidFill>
                <a:effectLst/>
                <a:latin typeface="Play" panose="020B0604020202020204" charset="0"/>
              </a:rPr>
              <a:t>NoSQL injection </a:t>
            </a:r>
            <a:r>
              <a:rPr lang="en-US" b="0" i="0" dirty="0">
                <a:solidFill>
                  <a:schemeClr val="bg1"/>
                </a:solidFill>
                <a:effectLst/>
                <a:latin typeface="Play" panose="020B0604020202020204" charset="0"/>
              </a:rPr>
              <a:t>is a type of vulnerability where an attacker is able to inject arbitrary text into NoSQL queries. NoSQL injections are very similar to the traditional SQL injection attack, except that the attack is against a NoSQL database. NoSQL is a general term for any database that does not use SQL, a common database management system (DBMS) that utilizes NoSQL is MongoDB.</a:t>
            </a:r>
            <a:endParaRPr lang="en-IL" dirty="0">
              <a:solidFill>
                <a:schemeClr val="bg1"/>
              </a:solidFill>
              <a:latin typeface="Play" panose="020B0604020202020204" charset="0"/>
            </a:endParaRPr>
          </a:p>
        </p:txBody>
      </p:sp>
    </p:spTree>
    <p:extLst>
      <p:ext uri="{BB962C8B-B14F-4D97-AF65-F5344CB8AC3E}">
        <p14:creationId xmlns:p14="http://schemas.microsoft.com/office/powerpoint/2010/main" val="22242559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4" name="TextBox 3">
            <a:extLst>
              <a:ext uri="{FF2B5EF4-FFF2-40B4-BE49-F238E27FC236}">
                <a16:creationId xmlns:a16="http://schemas.microsoft.com/office/drawing/2014/main" id="{CB0D982F-A74D-6B41-2E5B-270D6F9AA017}"/>
              </a:ext>
            </a:extLst>
          </p:cNvPr>
          <p:cNvSpPr txBox="1"/>
          <p:nvPr/>
        </p:nvSpPr>
        <p:spPr>
          <a:xfrm>
            <a:off x="2761275" y="128065"/>
            <a:ext cx="3621448" cy="600164"/>
          </a:xfrm>
          <a:prstGeom prst="rect">
            <a:avLst/>
          </a:prstGeom>
          <a:noFill/>
        </p:spPr>
        <p:txBody>
          <a:bodyPr wrap="square">
            <a:spAutoFit/>
          </a:bodyPr>
          <a:lstStyle/>
          <a:p>
            <a:r>
              <a:rPr lang="en-US" sz="3300" b="1" dirty="0">
                <a:solidFill>
                  <a:schemeClr val="tx2"/>
                </a:solidFill>
                <a:latin typeface="Play" panose="020B0604020202020204" charset="0"/>
              </a:rPr>
              <a:t>NoSQL</a:t>
            </a:r>
            <a:r>
              <a:rPr lang="en-US" sz="3300" b="1" dirty="0">
                <a:solidFill>
                  <a:schemeClr val="bg1"/>
                </a:solidFill>
                <a:latin typeface="Play" panose="020B0604020202020204" charset="0"/>
              </a:rPr>
              <a:t> Injection</a:t>
            </a:r>
          </a:p>
        </p:txBody>
      </p:sp>
      <p:cxnSp>
        <p:nvCxnSpPr>
          <p:cNvPr id="5" name="Google Shape;2655;p42">
            <a:extLst>
              <a:ext uri="{FF2B5EF4-FFF2-40B4-BE49-F238E27FC236}">
                <a16:creationId xmlns:a16="http://schemas.microsoft.com/office/drawing/2014/main" id="{D5A7FCB2-82C9-0437-13BB-EE8EC8059190}"/>
              </a:ext>
            </a:extLst>
          </p:cNvPr>
          <p:cNvCxnSpPr>
            <a:stCxn id="8" idx="6"/>
            <a:endCxn id="9" idx="2"/>
          </p:cNvCxnSpPr>
          <p:nvPr/>
        </p:nvCxnSpPr>
        <p:spPr>
          <a:xfrm>
            <a:off x="2835623" y="762054"/>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831782E6-6F38-D4F6-F83C-C214031121C2}"/>
              </a:ext>
            </a:extLst>
          </p:cNvPr>
          <p:cNvGrpSpPr/>
          <p:nvPr/>
        </p:nvGrpSpPr>
        <p:grpSpPr>
          <a:xfrm>
            <a:off x="2700323" y="694404"/>
            <a:ext cx="3540450" cy="135300"/>
            <a:chOff x="4542238" y="2482820"/>
            <a:chExt cx="3540450" cy="135300"/>
          </a:xfrm>
        </p:grpSpPr>
        <p:sp>
          <p:nvSpPr>
            <p:cNvPr id="8" name="Google Shape;2656;p42">
              <a:extLst>
                <a:ext uri="{FF2B5EF4-FFF2-40B4-BE49-F238E27FC236}">
                  <a16:creationId xmlns:a16="http://schemas.microsoft.com/office/drawing/2014/main" id="{3E4E9392-0638-FDE4-6D52-4E10C4FD50B0}"/>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7;p42">
              <a:extLst>
                <a:ext uri="{FF2B5EF4-FFF2-40B4-BE49-F238E27FC236}">
                  <a16:creationId xmlns:a16="http://schemas.microsoft.com/office/drawing/2014/main" id="{5A9DF6C6-7315-2A2B-2382-0E6A72509C59}"/>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659;p42">
              <a:extLst>
                <a:ext uri="{FF2B5EF4-FFF2-40B4-BE49-F238E27FC236}">
                  <a16:creationId xmlns:a16="http://schemas.microsoft.com/office/drawing/2014/main" id="{9736F0F3-2C92-FA82-3AF6-4CE85F71E905}"/>
                </a:ext>
              </a:extLst>
            </p:cNvPr>
            <p:cNvCxnSpPr>
              <a:stCxn id="8" idx="6"/>
              <a:endCxn id="9"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pic>
        <p:nvPicPr>
          <p:cNvPr id="3" name="Picture 2">
            <a:extLst>
              <a:ext uri="{FF2B5EF4-FFF2-40B4-BE49-F238E27FC236}">
                <a16:creationId xmlns:a16="http://schemas.microsoft.com/office/drawing/2014/main" id="{2E22DB19-CCE9-965C-B38E-9C98C8F8B4D6}"/>
              </a:ext>
            </a:extLst>
          </p:cNvPr>
          <p:cNvPicPr>
            <a:picLocks noChangeAspect="1"/>
          </p:cNvPicPr>
          <p:nvPr/>
        </p:nvPicPr>
        <p:blipFill>
          <a:blip r:embed="rId3"/>
          <a:stretch>
            <a:fillRect/>
          </a:stretch>
        </p:blipFill>
        <p:spPr>
          <a:xfrm>
            <a:off x="2339613" y="1594080"/>
            <a:ext cx="4262019" cy="2930958"/>
          </a:xfrm>
          <a:prstGeom prst="rect">
            <a:avLst/>
          </a:prstGeom>
        </p:spPr>
      </p:pic>
      <p:sp>
        <p:nvSpPr>
          <p:cNvPr id="7" name="TextBox 6">
            <a:extLst>
              <a:ext uri="{FF2B5EF4-FFF2-40B4-BE49-F238E27FC236}">
                <a16:creationId xmlns:a16="http://schemas.microsoft.com/office/drawing/2014/main" id="{9EF36865-811C-F10E-CF33-FCCE5AE747FA}"/>
              </a:ext>
            </a:extLst>
          </p:cNvPr>
          <p:cNvSpPr txBox="1"/>
          <p:nvPr/>
        </p:nvSpPr>
        <p:spPr>
          <a:xfrm>
            <a:off x="2339614" y="950282"/>
            <a:ext cx="4262018" cy="523220"/>
          </a:xfrm>
          <a:prstGeom prst="rect">
            <a:avLst/>
          </a:prstGeom>
          <a:noFill/>
        </p:spPr>
        <p:txBody>
          <a:bodyPr wrap="square">
            <a:spAutoFit/>
          </a:bodyPr>
          <a:lstStyle/>
          <a:p>
            <a:r>
              <a:rPr lang="en-US" dirty="0">
                <a:solidFill>
                  <a:schemeClr val="bg1"/>
                </a:solidFill>
                <a:latin typeface="Play" panose="020B0604020202020204" charset="0"/>
              </a:rPr>
              <a:t>In this lab we will try to hack into this website and cause serious damage using NoSQL injection.</a:t>
            </a:r>
            <a:endParaRPr lang="en-IL" dirty="0">
              <a:solidFill>
                <a:schemeClr val="bg1"/>
              </a:solidFill>
            </a:endParaRPr>
          </a:p>
        </p:txBody>
      </p:sp>
    </p:spTree>
    <p:extLst>
      <p:ext uri="{BB962C8B-B14F-4D97-AF65-F5344CB8AC3E}">
        <p14:creationId xmlns:p14="http://schemas.microsoft.com/office/powerpoint/2010/main" val="12447443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4" name="TextBox 3">
            <a:extLst>
              <a:ext uri="{FF2B5EF4-FFF2-40B4-BE49-F238E27FC236}">
                <a16:creationId xmlns:a16="http://schemas.microsoft.com/office/drawing/2014/main" id="{CB0D982F-A74D-6B41-2E5B-270D6F9AA017}"/>
              </a:ext>
            </a:extLst>
          </p:cNvPr>
          <p:cNvSpPr txBox="1"/>
          <p:nvPr/>
        </p:nvSpPr>
        <p:spPr>
          <a:xfrm>
            <a:off x="2761275" y="128065"/>
            <a:ext cx="3621448" cy="600164"/>
          </a:xfrm>
          <a:prstGeom prst="rect">
            <a:avLst/>
          </a:prstGeom>
          <a:noFill/>
        </p:spPr>
        <p:txBody>
          <a:bodyPr wrap="square">
            <a:spAutoFit/>
          </a:bodyPr>
          <a:lstStyle/>
          <a:p>
            <a:r>
              <a:rPr lang="en-US" sz="3300" b="1" dirty="0">
                <a:solidFill>
                  <a:schemeClr val="tx2"/>
                </a:solidFill>
                <a:latin typeface="Play" panose="020B0604020202020204" charset="0"/>
              </a:rPr>
              <a:t>NoSQL</a:t>
            </a:r>
            <a:r>
              <a:rPr lang="en-US" sz="3300" b="1" dirty="0">
                <a:solidFill>
                  <a:schemeClr val="bg1"/>
                </a:solidFill>
                <a:latin typeface="Play" panose="020B0604020202020204" charset="0"/>
              </a:rPr>
              <a:t> Injection</a:t>
            </a:r>
          </a:p>
        </p:txBody>
      </p:sp>
      <p:cxnSp>
        <p:nvCxnSpPr>
          <p:cNvPr id="5" name="Google Shape;2655;p42">
            <a:extLst>
              <a:ext uri="{FF2B5EF4-FFF2-40B4-BE49-F238E27FC236}">
                <a16:creationId xmlns:a16="http://schemas.microsoft.com/office/drawing/2014/main" id="{D5A7FCB2-82C9-0437-13BB-EE8EC8059190}"/>
              </a:ext>
            </a:extLst>
          </p:cNvPr>
          <p:cNvCxnSpPr>
            <a:stCxn id="8" idx="6"/>
            <a:endCxn id="9" idx="2"/>
          </p:cNvCxnSpPr>
          <p:nvPr/>
        </p:nvCxnSpPr>
        <p:spPr>
          <a:xfrm>
            <a:off x="2835623" y="762054"/>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831782E6-6F38-D4F6-F83C-C214031121C2}"/>
              </a:ext>
            </a:extLst>
          </p:cNvPr>
          <p:cNvGrpSpPr/>
          <p:nvPr/>
        </p:nvGrpSpPr>
        <p:grpSpPr>
          <a:xfrm>
            <a:off x="2700323" y="694404"/>
            <a:ext cx="3540450" cy="135300"/>
            <a:chOff x="4542238" y="2482820"/>
            <a:chExt cx="3540450" cy="135300"/>
          </a:xfrm>
        </p:grpSpPr>
        <p:sp>
          <p:nvSpPr>
            <p:cNvPr id="8" name="Google Shape;2656;p42">
              <a:extLst>
                <a:ext uri="{FF2B5EF4-FFF2-40B4-BE49-F238E27FC236}">
                  <a16:creationId xmlns:a16="http://schemas.microsoft.com/office/drawing/2014/main" id="{3E4E9392-0638-FDE4-6D52-4E10C4FD50B0}"/>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7;p42">
              <a:extLst>
                <a:ext uri="{FF2B5EF4-FFF2-40B4-BE49-F238E27FC236}">
                  <a16:creationId xmlns:a16="http://schemas.microsoft.com/office/drawing/2014/main" id="{5A9DF6C6-7315-2A2B-2382-0E6A72509C59}"/>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659;p42">
              <a:extLst>
                <a:ext uri="{FF2B5EF4-FFF2-40B4-BE49-F238E27FC236}">
                  <a16:creationId xmlns:a16="http://schemas.microsoft.com/office/drawing/2014/main" id="{9736F0F3-2C92-FA82-3AF6-4CE85F71E905}"/>
                </a:ext>
              </a:extLst>
            </p:cNvPr>
            <p:cNvCxnSpPr>
              <a:stCxn id="8" idx="6"/>
              <a:endCxn id="9"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7" name="TextBox 6">
            <a:extLst>
              <a:ext uri="{FF2B5EF4-FFF2-40B4-BE49-F238E27FC236}">
                <a16:creationId xmlns:a16="http://schemas.microsoft.com/office/drawing/2014/main" id="{9EF36865-811C-F10E-CF33-FCCE5AE747FA}"/>
              </a:ext>
            </a:extLst>
          </p:cNvPr>
          <p:cNvSpPr txBox="1"/>
          <p:nvPr/>
        </p:nvSpPr>
        <p:spPr>
          <a:xfrm>
            <a:off x="636963" y="897738"/>
            <a:ext cx="7684077" cy="523220"/>
          </a:xfrm>
          <a:prstGeom prst="rect">
            <a:avLst/>
          </a:prstGeom>
          <a:noFill/>
        </p:spPr>
        <p:txBody>
          <a:bodyPr wrap="square">
            <a:spAutoFit/>
          </a:bodyPr>
          <a:lstStyle/>
          <a:p>
            <a:r>
              <a:rPr lang="en-US" dirty="0">
                <a:solidFill>
                  <a:schemeClr val="bg1"/>
                </a:solidFill>
                <a:latin typeface="Play" panose="020B0604020202020204" charset="0"/>
              </a:rPr>
              <a:t>As you can see, we weren’t able to log into the website by guessing a username or a password, therefore we will change the NoSQL code in the HTTP request  to leg ourselves in. </a:t>
            </a:r>
            <a:endParaRPr lang="en-IL" dirty="0">
              <a:solidFill>
                <a:schemeClr val="bg1"/>
              </a:solidFill>
            </a:endParaRPr>
          </a:p>
        </p:txBody>
      </p:sp>
      <p:pic>
        <p:nvPicPr>
          <p:cNvPr id="11" name="Picture 10">
            <a:extLst>
              <a:ext uri="{FF2B5EF4-FFF2-40B4-BE49-F238E27FC236}">
                <a16:creationId xmlns:a16="http://schemas.microsoft.com/office/drawing/2014/main" id="{4A74EC00-A3D1-AED3-5E82-0A5EA3EAB82C}"/>
              </a:ext>
            </a:extLst>
          </p:cNvPr>
          <p:cNvPicPr>
            <a:picLocks noChangeAspect="1"/>
          </p:cNvPicPr>
          <p:nvPr/>
        </p:nvPicPr>
        <p:blipFill>
          <a:blip r:embed="rId3"/>
          <a:stretch>
            <a:fillRect/>
          </a:stretch>
        </p:blipFill>
        <p:spPr>
          <a:xfrm>
            <a:off x="636964" y="1420958"/>
            <a:ext cx="4570894" cy="3131519"/>
          </a:xfrm>
          <a:prstGeom prst="rect">
            <a:avLst/>
          </a:prstGeom>
        </p:spPr>
      </p:pic>
      <p:sp>
        <p:nvSpPr>
          <p:cNvPr id="12" name="Rectangle: Rounded Corners 11">
            <a:extLst>
              <a:ext uri="{FF2B5EF4-FFF2-40B4-BE49-F238E27FC236}">
                <a16:creationId xmlns:a16="http://schemas.microsoft.com/office/drawing/2014/main" id="{00EE001D-6429-5A2D-DFA0-2ECCA720E432}"/>
              </a:ext>
            </a:extLst>
          </p:cNvPr>
          <p:cNvSpPr/>
          <p:nvPr/>
        </p:nvSpPr>
        <p:spPr>
          <a:xfrm>
            <a:off x="717452" y="3591034"/>
            <a:ext cx="2890911" cy="225083"/>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TextBox 12">
            <a:extLst>
              <a:ext uri="{FF2B5EF4-FFF2-40B4-BE49-F238E27FC236}">
                <a16:creationId xmlns:a16="http://schemas.microsoft.com/office/drawing/2014/main" id="{C5FC0E2C-A5CC-7724-0DF8-77168F4BE664}"/>
              </a:ext>
            </a:extLst>
          </p:cNvPr>
          <p:cNvSpPr txBox="1"/>
          <p:nvPr/>
        </p:nvSpPr>
        <p:spPr>
          <a:xfrm>
            <a:off x="5207858" y="2066204"/>
            <a:ext cx="3936142" cy="2031325"/>
          </a:xfrm>
          <a:prstGeom prst="rect">
            <a:avLst/>
          </a:prstGeom>
          <a:noFill/>
        </p:spPr>
        <p:txBody>
          <a:bodyPr wrap="square">
            <a:spAutoFit/>
          </a:bodyPr>
          <a:lstStyle/>
          <a:p>
            <a:r>
              <a:rPr lang="en-US" dirty="0">
                <a:solidFill>
                  <a:schemeClr val="bg1"/>
                </a:solidFill>
                <a:latin typeface="Play" panose="020B0604020202020204" charset="0"/>
              </a:rPr>
              <a:t>From </a:t>
            </a:r>
            <a:r>
              <a:rPr lang="en-US" b="1" dirty="0">
                <a:solidFill>
                  <a:schemeClr val="accent1"/>
                </a:solidFill>
                <a:latin typeface="Play" panose="020B0604020202020204" charset="0"/>
              </a:rPr>
              <a:t>username=</a:t>
            </a:r>
            <a:r>
              <a:rPr lang="en-US" b="1" dirty="0" err="1">
                <a:solidFill>
                  <a:schemeClr val="accent1"/>
                </a:solidFill>
                <a:latin typeface="Play" panose="020B0604020202020204" charset="0"/>
              </a:rPr>
              <a:t>philippergarde&amp;password</a:t>
            </a:r>
            <a:r>
              <a:rPr lang="en-US" b="1" dirty="0">
                <a:solidFill>
                  <a:schemeClr val="accent1"/>
                </a:solidFill>
                <a:latin typeface="Play" panose="020B0604020202020204" charset="0"/>
              </a:rPr>
              <a:t>=123</a:t>
            </a:r>
          </a:p>
          <a:p>
            <a:r>
              <a:rPr lang="en-US" dirty="0">
                <a:solidFill>
                  <a:schemeClr val="bg1"/>
                </a:solidFill>
                <a:latin typeface="Play" panose="020B0604020202020204" charset="0"/>
              </a:rPr>
              <a:t>We changed the code to</a:t>
            </a:r>
          </a:p>
          <a:p>
            <a:r>
              <a:rPr lang="en-US" b="1" dirty="0">
                <a:solidFill>
                  <a:schemeClr val="accent1"/>
                </a:solidFill>
                <a:latin typeface="Play" panose="020B0604020202020204" charset="0"/>
              </a:rPr>
              <a:t>username=</a:t>
            </a:r>
            <a:r>
              <a:rPr lang="en-US" b="1" dirty="0" err="1">
                <a:solidFill>
                  <a:schemeClr val="accent1"/>
                </a:solidFill>
                <a:latin typeface="Play" panose="020B0604020202020204" charset="0"/>
              </a:rPr>
              <a:t>philippergarde&amp;password</a:t>
            </a:r>
            <a:r>
              <a:rPr lang="en-US" b="1" dirty="0">
                <a:solidFill>
                  <a:schemeClr val="accent1"/>
                </a:solidFill>
                <a:latin typeface="Play" panose="020B0604020202020204" charset="0"/>
              </a:rPr>
              <a:t>[$ne]=123</a:t>
            </a:r>
          </a:p>
          <a:p>
            <a:r>
              <a:rPr lang="en-US" dirty="0">
                <a:solidFill>
                  <a:schemeClr val="bg1"/>
                </a:solidFill>
                <a:latin typeface="Play" panose="020B0604020202020204" charset="0"/>
              </a:rPr>
              <a:t>We tricked the code to let us log in without knowing the password by telling it the username and the password is not equal to “123”</a:t>
            </a:r>
            <a:endParaRPr lang="en-IL" dirty="0">
              <a:solidFill>
                <a:schemeClr val="bg1"/>
              </a:solidFill>
            </a:endParaRPr>
          </a:p>
        </p:txBody>
      </p:sp>
    </p:spTree>
    <p:extLst>
      <p:ext uri="{BB962C8B-B14F-4D97-AF65-F5344CB8AC3E}">
        <p14:creationId xmlns:p14="http://schemas.microsoft.com/office/powerpoint/2010/main" val="39694310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4" name="TextBox 3">
            <a:extLst>
              <a:ext uri="{FF2B5EF4-FFF2-40B4-BE49-F238E27FC236}">
                <a16:creationId xmlns:a16="http://schemas.microsoft.com/office/drawing/2014/main" id="{CB0D982F-A74D-6B41-2E5B-270D6F9AA017}"/>
              </a:ext>
            </a:extLst>
          </p:cNvPr>
          <p:cNvSpPr txBox="1"/>
          <p:nvPr/>
        </p:nvSpPr>
        <p:spPr>
          <a:xfrm>
            <a:off x="2761275" y="128065"/>
            <a:ext cx="3621448" cy="600164"/>
          </a:xfrm>
          <a:prstGeom prst="rect">
            <a:avLst/>
          </a:prstGeom>
          <a:noFill/>
        </p:spPr>
        <p:txBody>
          <a:bodyPr wrap="square">
            <a:spAutoFit/>
          </a:bodyPr>
          <a:lstStyle/>
          <a:p>
            <a:r>
              <a:rPr lang="en-US" sz="3300" b="1" dirty="0">
                <a:solidFill>
                  <a:schemeClr val="tx2"/>
                </a:solidFill>
                <a:latin typeface="Play" panose="020B0604020202020204" charset="0"/>
              </a:rPr>
              <a:t>NoSQL</a:t>
            </a:r>
            <a:r>
              <a:rPr lang="en-US" sz="3300" b="1" dirty="0">
                <a:solidFill>
                  <a:schemeClr val="bg1"/>
                </a:solidFill>
                <a:latin typeface="Play" panose="020B0604020202020204" charset="0"/>
              </a:rPr>
              <a:t> Injection</a:t>
            </a:r>
          </a:p>
        </p:txBody>
      </p:sp>
      <p:cxnSp>
        <p:nvCxnSpPr>
          <p:cNvPr id="5" name="Google Shape;2655;p42">
            <a:extLst>
              <a:ext uri="{FF2B5EF4-FFF2-40B4-BE49-F238E27FC236}">
                <a16:creationId xmlns:a16="http://schemas.microsoft.com/office/drawing/2014/main" id="{D5A7FCB2-82C9-0437-13BB-EE8EC8059190}"/>
              </a:ext>
            </a:extLst>
          </p:cNvPr>
          <p:cNvCxnSpPr>
            <a:stCxn id="8" idx="6"/>
            <a:endCxn id="9" idx="2"/>
          </p:cNvCxnSpPr>
          <p:nvPr/>
        </p:nvCxnSpPr>
        <p:spPr>
          <a:xfrm>
            <a:off x="2835623" y="762054"/>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831782E6-6F38-D4F6-F83C-C214031121C2}"/>
              </a:ext>
            </a:extLst>
          </p:cNvPr>
          <p:cNvGrpSpPr/>
          <p:nvPr/>
        </p:nvGrpSpPr>
        <p:grpSpPr>
          <a:xfrm>
            <a:off x="2700323" y="694404"/>
            <a:ext cx="3540450" cy="135300"/>
            <a:chOff x="4542238" y="2482820"/>
            <a:chExt cx="3540450" cy="135300"/>
          </a:xfrm>
        </p:grpSpPr>
        <p:sp>
          <p:nvSpPr>
            <p:cNvPr id="8" name="Google Shape;2656;p42">
              <a:extLst>
                <a:ext uri="{FF2B5EF4-FFF2-40B4-BE49-F238E27FC236}">
                  <a16:creationId xmlns:a16="http://schemas.microsoft.com/office/drawing/2014/main" id="{3E4E9392-0638-FDE4-6D52-4E10C4FD50B0}"/>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7;p42">
              <a:extLst>
                <a:ext uri="{FF2B5EF4-FFF2-40B4-BE49-F238E27FC236}">
                  <a16:creationId xmlns:a16="http://schemas.microsoft.com/office/drawing/2014/main" id="{5A9DF6C6-7315-2A2B-2382-0E6A72509C59}"/>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659;p42">
              <a:extLst>
                <a:ext uri="{FF2B5EF4-FFF2-40B4-BE49-F238E27FC236}">
                  <a16:creationId xmlns:a16="http://schemas.microsoft.com/office/drawing/2014/main" id="{9736F0F3-2C92-FA82-3AF6-4CE85F71E905}"/>
                </a:ext>
              </a:extLst>
            </p:cNvPr>
            <p:cNvCxnSpPr>
              <a:stCxn id="8" idx="6"/>
              <a:endCxn id="9"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7" name="TextBox 6">
            <a:extLst>
              <a:ext uri="{FF2B5EF4-FFF2-40B4-BE49-F238E27FC236}">
                <a16:creationId xmlns:a16="http://schemas.microsoft.com/office/drawing/2014/main" id="{9EF36865-811C-F10E-CF33-FCCE5AE747FA}"/>
              </a:ext>
            </a:extLst>
          </p:cNvPr>
          <p:cNvSpPr txBox="1"/>
          <p:nvPr/>
        </p:nvSpPr>
        <p:spPr>
          <a:xfrm>
            <a:off x="636963" y="897738"/>
            <a:ext cx="7684077" cy="523220"/>
          </a:xfrm>
          <a:prstGeom prst="rect">
            <a:avLst/>
          </a:prstGeom>
          <a:noFill/>
        </p:spPr>
        <p:txBody>
          <a:bodyPr wrap="square">
            <a:spAutoFit/>
          </a:bodyPr>
          <a:lstStyle/>
          <a:p>
            <a:r>
              <a:rPr lang="en-US" dirty="0">
                <a:solidFill>
                  <a:schemeClr val="bg1"/>
                </a:solidFill>
                <a:latin typeface="Play" panose="020B0604020202020204" charset="0"/>
              </a:rPr>
              <a:t>After logging in, we arrived to this page. </a:t>
            </a:r>
          </a:p>
          <a:p>
            <a:r>
              <a:rPr lang="en-US" dirty="0">
                <a:solidFill>
                  <a:schemeClr val="bg1"/>
                </a:solidFill>
                <a:latin typeface="Play" panose="020B0604020202020204" charset="0"/>
              </a:rPr>
              <a:t>We will try to cause damage by entering weird characters and see how the website reacts.  </a:t>
            </a:r>
            <a:endParaRPr lang="en-IL" dirty="0">
              <a:solidFill>
                <a:schemeClr val="bg1"/>
              </a:solidFill>
            </a:endParaRPr>
          </a:p>
        </p:txBody>
      </p:sp>
      <p:pic>
        <p:nvPicPr>
          <p:cNvPr id="3" name="Picture 2">
            <a:extLst>
              <a:ext uri="{FF2B5EF4-FFF2-40B4-BE49-F238E27FC236}">
                <a16:creationId xmlns:a16="http://schemas.microsoft.com/office/drawing/2014/main" id="{D53D9C39-99FD-3CDE-911F-382185D390CC}"/>
              </a:ext>
            </a:extLst>
          </p:cNvPr>
          <p:cNvPicPr>
            <a:picLocks noChangeAspect="1"/>
          </p:cNvPicPr>
          <p:nvPr/>
        </p:nvPicPr>
        <p:blipFill>
          <a:blip r:embed="rId3"/>
          <a:stretch>
            <a:fillRect/>
          </a:stretch>
        </p:blipFill>
        <p:spPr>
          <a:xfrm>
            <a:off x="636963" y="1556641"/>
            <a:ext cx="4438857" cy="3033103"/>
          </a:xfrm>
          <a:prstGeom prst="rect">
            <a:avLst/>
          </a:prstGeom>
        </p:spPr>
      </p:pic>
      <p:sp>
        <p:nvSpPr>
          <p:cNvPr id="14" name="Rectangle: Rounded Corners 13">
            <a:extLst>
              <a:ext uri="{FF2B5EF4-FFF2-40B4-BE49-F238E27FC236}">
                <a16:creationId xmlns:a16="http://schemas.microsoft.com/office/drawing/2014/main" id="{4C693656-22B8-EDBD-CFF7-2052C2295999}"/>
              </a:ext>
            </a:extLst>
          </p:cNvPr>
          <p:cNvSpPr/>
          <p:nvPr/>
        </p:nvSpPr>
        <p:spPr>
          <a:xfrm>
            <a:off x="1427871" y="2789176"/>
            <a:ext cx="2834640" cy="29164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182021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50" y="203982"/>
            <a:ext cx="7717500" cy="10555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LARGEST </a:t>
            </a:r>
            <a:r>
              <a:rPr lang="en" dirty="0">
                <a:solidFill>
                  <a:schemeClr val="tx2"/>
                </a:solidFill>
              </a:rPr>
              <a:t>SQL INJECTION </a:t>
            </a:r>
            <a:r>
              <a:rPr lang="en" dirty="0"/>
              <a:t>ATTACKS IN </a:t>
            </a:r>
            <a:r>
              <a:rPr lang="en" dirty="0">
                <a:solidFill>
                  <a:schemeClr val="bg1"/>
                </a:solidFill>
              </a:rPr>
              <a:t>HISTORY</a:t>
            </a:r>
            <a:endParaRPr dirty="0">
              <a:solidFill>
                <a:schemeClr val="bg1"/>
              </a:solidFill>
            </a:endParaRPr>
          </a:p>
        </p:txBody>
      </p:sp>
      <p:sp>
        <p:nvSpPr>
          <p:cNvPr id="2650" name="Google Shape;2650;p41"/>
          <p:cNvSpPr txBox="1">
            <a:spLocks noGrp="1"/>
          </p:cNvSpPr>
          <p:nvPr>
            <p:ph type="body" idx="1"/>
          </p:nvPr>
        </p:nvSpPr>
        <p:spPr>
          <a:xfrm>
            <a:off x="713250" y="1295603"/>
            <a:ext cx="7717500" cy="296690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US" sz="1600" dirty="0">
                <a:solidFill>
                  <a:schemeClr val="tx2"/>
                </a:solidFill>
                <a:latin typeface="Play" panose="020B0604020202020204" charset="0"/>
              </a:rPr>
              <a:t>Yahoo!</a:t>
            </a:r>
            <a:r>
              <a:rPr lang="en-US" sz="1600" dirty="0">
                <a:solidFill>
                  <a:schemeClr val="bg1"/>
                </a:solidFill>
                <a:latin typeface="Play" panose="020B0604020202020204" charset="0"/>
              </a:rPr>
              <a:t> (2012)</a:t>
            </a:r>
          </a:p>
          <a:p>
            <a:pPr marL="0" lvl="0" indent="0" algn="l" rtl="0">
              <a:lnSpc>
                <a:spcPct val="100000"/>
              </a:lnSpc>
              <a:spcBef>
                <a:spcPts val="0"/>
              </a:spcBef>
              <a:spcAft>
                <a:spcPts val="0"/>
              </a:spcAft>
              <a:buClr>
                <a:schemeClr val="hlink"/>
              </a:buClr>
              <a:buSzPts val="1100"/>
              <a:buFont typeface="Arial"/>
              <a:buNone/>
            </a:pPr>
            <a:r>
              <a:rPr lang="en-US" sz="1600" dirty="0">
                <a:solidFill>
                  <a:schemeClr val="tx2"/>
                </a:solidFill>
                <a:latin typeface="Play" panose="020B0604020202020204" charset="0"/>
              </a:rPr>
              <a:t>A Digital Titan Stumbles</a:t>
            </a:r>
          </a:p>
          <a:p>
            <a:pPr marL="0" lvl="0" indent="0" algn="l" rtl="0">
              <a:lnSpc>
                <a:spcPct val="100000"/>
              </a:lnSpc>
              <a:spcBef>
                <a:spcPts val="0"/>
              </a:spcBef>
              <a:spcAft>
                <a:spcPts val="0"/>
              </a:spcAft>
              <a:buClr>
                <a:schemeClr val="hlink"/>
              </a:buClr>
              <a:buSzPts val="1100"/>
              <a:buFont typeface="Arial"/>
              <a:buNone/>
            </a:pPr>
            <a:endParaRPr lang="en-US" sz="1600" dirty="0">
              <a:solidFill>
                <a:schemeClr val="bg1"/>
              </a:solidFill>
              <a:latin typeface="Play" panose="020B0604020202020204" charset="0"/>
            </a:endParaRPr>
          </a:p>
          <a:p>
            <a:pPr marL="0" lvl="0" indent="0" algn="l" rtl="0">
              <a:lnSpc>
                <a:spcPct val="100000"/>
              </a:lnSpc>
              <a:spcBef>
                <a:spcPts val="0"/>
              </a:spcBef>
              <a:spcAft>
                <a:spcPts val="0"/>
              </a:spcAft>
              <a:buClr>
                <a:schemeClr val="hlink"/>
              </a:buClr>
              <a:buSzPts val="1100"/>
              <a:buFont typeface="Arial"/>
              <a:buNone/>
            </a:pPr>
            <a:r>
              <a:rPr lang="en-US" sz="1600" dirty="0">
                <a:solidFill>
                  <a:schemeClr val="bg1"/>
                </a:solidFill>
                <a:latin typeface="Play" panose="020B0604020202020204" charset="0"/>
              </a:rPr>
              <a:t>In 2012, Yahoo! experienced a severe blow when the hacker group D33Ds Company executed an SQL Injection attack. They gained access to personal data belonging to 450,000 Yahoo! users worldwide, exposing usernames, email addresses, and weakly encrypted passwords. The breach damaged Yahoo!'s reputation, resulting in legal battles and settlements. Yahoo! used the incident as a catalyst for improving security measures and promoting better password practices. The attack also led to the dismantling of D33Ds Company by international law enforcement agencies.</a:t>
            </a:r>
            <a:endParaRPr sz="1600" dirty="0">
              <a:solidFill>
                <a:schemeClr val="bg1"/>
              </a:solidFill>
              <a:latin typeface="Play" panose="020B0604020202020204" charset="0"/>
            </a:endParaRPr>
          </a:p>
        </p:txBody>
      </p:sp>
    </p:spTree>
    <p:extLst>
      <p:ext uri="{BB962C8B-B14F-4D97-AF65-F5344CB8AC3E}">
        <p14:creationId xmlns:p14="http://schemas.microsoft.com/office/powerpoint/2010/main" val="33269422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4" name="TextBox 3">
            <a:extLst>
              <a:ext uri="{FF2B5EF4-FFF2-40B4-BE49-F238E27FC236}">
                <a16:creationId xmlns:a16="http://schemas.microsoft.com/office/drawing/2014/main" id="{CB0D982F-A74D-6B41-2E5B-270D6F9AA017}"/>
              </a:ext>
            </a:extLst>
          </p:cNvPr>
          <p:cNvSpPr txBox="1"/>
          <p:nvPr/>
        </p:nvSpPr>
        <p:spPr>
          <a:xfrm>
            <a:off x="2761275" y="128065"/>
            <a:ext cx="3621448" cy="600164"/>
          </a:xfrm>
          <a:prstGeom prst="rect">
            <a:avLst/>
          </a:prstGeom>
          <a:noFill/>
        </p:spPr>
        <p:txBody>
          <a:bodyPr wrap="square">
            <a:spAutoFit/>
          </a:bodyPr>
          <a:lstStyle/>
          <a:p>
            <a:r>
              <a:rPr lang="en-US" sz="3300" b="1" dirty="0">
                <a:solidFill>
                  <a:schemeClr val="tx2"/>
                </a:solidFill>
                <a:latin typeface="Play" panose="020B0604020202020204" charset="0"/>
              </a:rPr>
              <a:t>NoSQL</a:t>
            </a:r>
            <a:r>
              <a:rPr lang="en-US" sz="3300" b="1" dirty="0">
                <a:solidFill>
                  <a:schemeClr val="bg1"/>
                </a:solidFill>
                <a:latin typeface="Play" panose="020B0604020202020204" charset="0"/>
              </a:rPr>
              <a:t> Injection</a:t>
            </a:r>
          </a:p>
        </p:txBody>
      </p:sp>
      <p:cxnSp>
        <p:nvCxnSpPr>
          <p:cNvPr id="5" name="Google Shape;2655;p42">
            <a:extLst>
              <a:ext uri="{FF2B5EF4-FFF2-40B4-BE49-F238E27FC236}">
                <a16:creationId xmlns:a16="http://schemas.microsoft.com/office/drawing/2014/main" id="{D5A7FCB2-82C9-0437-13BB-EE8EC8059190}"/>
              </a:ext>
            </a:extLst>
          </p:cNvPr>
          <p:cNvCxnSpPr>
            <a:stCxn id="8" idx="6"/>
            <a:endCxn id="9" idx="2"/>
          </p:cNvCxnSpPr>
          <p:nvPr/>
        </p:nvCxnSpPr>
        <p:spPr>
          <a:xfrm>
            <a:off x="2835623" y="762054"/>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6" name="Google Shape;2658;p42">
            <a:extLst>
              <a:ext uri="{FF2B5EF4-FFF2-40B4-BE49-F238E27FC236}">
                <a16:creationId xmlns:a16="http://schemas.microsoft.com/office/drawing/2014/main" id="{831782E6-6F38-D4F6-F83C-C214031121C2}"/>
              </a:ext>
            </a:extLst>
          </p:cNvPr>
          <p:cNvGrpSpPr/>
          <p:nvPr/>
        </p:nvGrpSpPr>
        <p:grpSpPr>
          <a:xfrm>
            <a:off x="2700323" y="694404"/>
            <a:ext cx="3540450" cy="135300"/>
            <a:chOff x="4542238" y="2482820"/>
            <a:chExt cx="3540450" cy="135300"/>
          </a:xfrm>
        </p:grpSpPr>
        <p:sp>
          <p:nvSpPr>
            <p:cNvPr id="8" name="Google Shape;2656;p42">
              <a:extLst>
                <a:ext uri="{FF2B5EF4-FFF2-40B4-BE49-F238E27FC236}">
                  <a16:creationId xmlns:a16="http://schemas.microsoft.com/office/drawing/2014/main" id="{3E4E9392-0638-FDE4-6D52-4E10C4FD50B0}"/>
                </a:ext>
              </a:extLst>
            </p:cNvPr>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57;p42">
              <a:extLst>
                <a:ext uri="{FF2B5EF4-FFF2-40B4-BE49-F238E27FC236}">
                  <a16:creationId xmlns:a16="http://schemas.microsoft.com/office/drawing/2014/main" id="{5A9DF6C6-7315-2A2B-2382-0E6A72509C59}"/>
                </a:ext>
              </a:extLst>
            </p:cNvPr>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2659;p42">
              <a:extLst>
                <a:ext uri="{FF2B5EF4-FFF2-40B4-BE49-F238E27FC236}">
                  <a16:creationId xmlns:a16="http://schemas.microsoft.com/office/drawing/2014/main" id="{9736F0F3-2C92-FA82-3AF6-4CE85F71E905}"/>
                </a:ext>
              </a:extLst>
            </p:cNvPr>
            <p:cNvCxnSpPr>
              <a:stCxn id="8" idx="6"/>
              <a:endCxn id="9"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7" name="TextBox 6">
            <a:extLst>
              <a:ext uri="{FF2B5EF4-FFF2-40B4-BE49-F238E27FC236}">
                <a16:creationId xmlns:a16="http://schemas.microsoft.com/office/drawing/2014/main" id="{9EF36865-811C-F10E-CF33-FCCE5AE747FA}"/>
              </a:ext>
            </a:extLst>
          </p:cNvPr>
          <p:cNvSpPr txBox="1"/>
          <p:nvPr/>
        </p:nvSpPr>
        <p:spPr>
          <a:xfrm>
            <a:off x="636963" y="897738"/>
            <a:ext cx="7684077" cy="523220"/>
          </a:xfrm>
          <a:prstGeom prst="rect">
            <a:avLst/>
          </a:prstGeom>
          <a:noFill/>
        </p:spPr>
        <p:txBody>
          <a:bodyPr wrap="square">
            <a:spAutoFit/>
          </a:bodyPr>
          <a:lstStyle/>
          <a:p>
            <a:r>
              <a:rPr lang="en-US" dirty="0">
                <a:solidFill>
                  <a:schemeClr val="bg1"/>
                </a:solidFill>
                <a:latin typeface="Play" panose="020B0604020202020204" charset="0"/>
              </a:rPr>
              <a:t>As you can see, the website did not react well and stumbled upon an error. </a:t>
            </a:r>
          </a:p>
          <a:p>
            <a:r>
              <a:rPr lang="en-US" dirty="0">
                <a:solidFill>
                  <a:schemeClr val="bg1"/>
                </a:solidFill>
                <a:latin typeface="Play" panose="020B0604020202020204" charset="0"/>
              </a:rPr>
              <a:t>We will exploit this error and enter a malicious</a:t>
            </a:r>
            <a:r>
              <a:rPr lang="he-IL" dirty="0">
                <a:solidFill>
                  <a:schemeClr val="bg1"/>
                </a:solidFill>
                <a:latin typeface="Play" panose="020B0604020202020204" charset="0"/>
              </a:rPr>
              <a:t> </a:t>
            </a:r>
            <a:r>
              <a:rPr lang="en-US" dirty="0">
                <a:solidFill>
                  <a:schemeClr val="bg1"/>
                </a:solidFill>
                <a:latin typeface="Play" panose="020B0604020202020204" charset="0"/>
              </a:rPr>
              <a:t>code to cause damage to the website. </a:t>
            </a:r>
            <a:endParaRPr lang="en-IL" dirty="0">
              <a:solidFill>
                <a:schemeClr val="bg1"/>
              </a:solidFill>
            </a:endParaRPr>
          </a:p>
        </p:txBody>
      </p:sp>
      <p:pic>
        <p:nvPicPr>
          <p:cNvPr id="11" name="Picture 10">
            <a:extLst>
              <a:ext uri="{FF2B5EF4-FFF2-40B4-BE49-F238E27FC236}">
                <a16:creationId xmlns:a16="http://schemas.microsoft.com/office/drawing/2014/main" id="{A32CF1D4-6748-A420-95B4-4D699B601E62}"/>
              </a:ext>
            </a:extLst>
          </p:cNvPr>
          <p:cNvPicPr>
            <a:picLocks noChangeAspect="1"/>
          </p:cNvPicPr>
          <p:nvPr/>
        </p:nvPicPr>
        <p:blipFill>
          <a:blip r:embed="rId3"/>
          <a:stretch>
            <a:fillRect/>
          </a:stretch>
        </p:blipFill>
        <p:spPr>
          <a:xfrm>
            <a:off x="636963" y="1591808"/>
            <a:ext cx="4469609" cy="3055613"/>
          </a:xfrm>
          <a:prstGeom prst="rect">
            <a:avLst/>
          </a:prstGeom>
        </p:spPr>
      </p:pic>
      <p:sp>
        <p:nvSpPr>
          <p:cNvPr id="12" name="Rectangle: Rounded Corners 11">
            <a:extLst>
              <a:ext uri="{FF2B5EF4-FFF2-40B4-BE49-F238E27FC236}">
                <a16:creationId xmlns:a16="http://schemas.microsoft.com/office/drawing/2014/main" id="{91ADF484-8C03-0AC1-1345-CFBB7B7AE0FE}"/>
              </a:ext>
            </a:extLst>
          </p:cNvPr>
          <p:cNvSpPr/>
          <p:nvPr/>
        </p:nvSpPr>
        <p:spPr>
          <a:xfrm>
            <a:off x="1454447" y="2806505"/>
            <a:ext cx="2834640" cy="31310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TextBox 12">
            <a:extLst>
              <a:ext uri="{FF2B5EF4-FFF2-40B4-BE49-F238E27FC236}">
                <a16:creationId xmlns:a16="http://schemas.microsoft.com/office/drawing/2014/main" id="{41C0CD20-2793-82CF-5447-AD1DF68D45BC}"/>
              </a:ext>
            </a:extLst>
          </p:cNvPr>
          <p:cNvSpPr txBox="1"/>
          <p:nvPr/>
        </p:nvSpPr>
        <p:spPr>
          <a:xfrm>
            <a:off x="5207858" y="2066204"/>
            <a:ext cx="3443773" cy="954107"/>
          </a:xfrm>
          <a:prstGeom prst="rect">
            <a:avLst/>
          </a:prstGeom>
          <a:noFill/>
        </p:spPr>
        <p:txBody>
          <a:bodyPr wrap="square">
            <a:spAutoFit/>
          </a:bodyPr>
          <a:lstStyle/>
          <a:p>
            <a:r>
              <a:rPr lang="en-US" dirty="0">
                <a:solidFill>
                  <a:schemeClr val="bg1"/>
                </a:solidFill>
                <a:latin typeface="Play" panose="020B0604020202020204" charset="0"/>
              </a:rPr>
              <a:t>We entered the following code to the search bar to make an infinite loop and cause the website to crash:</a:t>
            </a:r>
          </a:p>
          <a:p>
            <a:r>
              <a:rPr lang="en-US" b="1" dirty="0">
                <a:solidFill>
                  <a:schemeClr val="accent1"/>
                </a:solidFill>
                <a:latin typeface="Play" panose="020B0604020202020204" charset="0"/>
              </a:rPr>
              <a:t>‘;while(true){}’ </a:t>
            </a:r>
            <a:endParaRPr lang="en-IL" b="1" dirty="0">
              <a:solidFill>
                <a:schemeClr val="accent1"/>
              </a:solidFill>
            </a:endParaRPr>
          </a:p>
        </p:txBody>
      </p:sp>
    </p:spTree>
    <p:extLst>
      <p:ext uri="{BB962C8B-B14F-4D97-AF65-F5344CB8AC3E}">
        <p14:creationId xmlns:p14="http://schemas.microsoft.com/office/powerpoint/2010/main" val="36324936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32" name="TextBox 31">
            <a:extLst>
              <a:ext uri="{FF2B5EF4-FFF2-40B4-BE49-F238E27FC236}">
                <a16:creationId xmlns:a16="http://schemas.microsoft.com/office/drawing/2014/main" id="{7EABA41E-8B04-95D8-F792-F5337AE14D05}"/>
              </a:ext>
            </a:extLst>
          </p:cNvPr>
          <p:cNvSpPr txBox="1"/>
          <p:nvPr/>
        </p:nvSpPr>
        <p:spPr>
          <a:xfrm>
            <a:off x="1418427" y="669182"/>
            <a:ext cx="6965918" cy="646331"/>
          </a:xfrm>
          <a:prstGeom prst="rect">
            <a:avLst/>
          </a:prstGeom>
          <a:noFill/>
        </p:spPr>
        <p:txBody>
          <a:bodyPr wrap="square">
            <a:spAutoFit/>
          </a:bodyPr>
          <a:lstStyle/>
          <a:p>
            <a:r>
              <a:rPr lang="en-US" sz="3600" b="1" dirty="0">
                <a:solidFill>
                  <a:schemeClr val="bg1"/>
                </a:solidFill>
                <a:latin typeface="Play" panose="020B0604020202020204" charset="0"/>
              </a:rPr>
              <a:t>THANK YOU FOR LISTENING </a:t>
            </a:r>
            <a:r>
              <a:rPr lang="en-US" sz="3600" b="1" dirty="0">
                <a:solidFill>
                  <a:schemeClr val="bg1"/>
                </a:solidFill>
                <a:latin typeface="Play" panose="020B0604020202020204" charset="0"/>
                <a:sym typeface="Wingdings" panose="05000000000000000000" pitchFamily="2" charset="2"/>
              </a:rPr>
              <a:t></a:t>
            </a:r>
            <a:endParaRPr lang="en-IL" sz="3600" b="1" dirty="0">
              <a:solidFill>
                <a:schemeClr val="bg1"/>
              </a:solidFill>
            </a:endParaRPr>
          </a:p>
        </p:txBody>
      </p:sp>
      <p:pic>
        <p:nvPicPr>
          <p:cNvPr id="2050" name="Picture 2" descr="Thanks For Listening GIFs | Tenor">
            <a:extLst>
              <a:ext uri="{FF2B5EF4-FFF2-40B4-BE49-F238E27FC236}">
                <a16:creationId xmlns:a16="http://schemas.microsoft.com/office/drawing/2014/main" id="{3197AD8B-F5D5-5A55-9316-03F4AB019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1736" y="1858035"/>
            <a:ext cx="2019300"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0419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r>
              <a:rPr lang="en-US" b="1" i="0" dirty="0">
                <a:solidFill>
                  <a:schemeClr val="bg1"/>
                </a:solidFill>
                <a:effectLst/>
                <a:latin typeface="Play" panose="020B0604020202020204" charset="0"/>
              </a:rPr>
              <a:t>WHAT ARE THE </a:t>
            </a:r>
            <a:r>
              <a:rPr lang="en-US" b="1" i="0" dirty="0">
                <a:solidFill>
                  <a:schemeClr val="tx2"/>
                </a:solidFill>
                <a:effectLst/>
                <a:latin typeface="Play" panose="020B0604020202020204" charset="0"/>
              </a:rPr>
              <a:t>SQL</a:t>
            </a:r>
            <a:r>
              <a:rPr lang="en-US" b="1" i="0" dirty="0">
                <a:solidFill>
                  <a:schemeClr val="bg1"/>
                </a:solidFill>
                <a:effectLst/>
                <a:latin typeface="Play" panose="020B0604020202020204" charset="0"/>
              </a:rPr>
              <a:t> QUERIES?</a:t>
            </a:r>
          </a:p>
        </p:txBody>
      </p:sp>
      <p:sp>
        <p:nvSpPr>
          <p:cNvPr id="7" name="TextBox 6">
            <a:extLst>
              <a:ext uri="{FF2B5EF4-FFF2-40B4-BE49-F238E27FC236}">
                <a16:creationId xmlns:a16="http://schemas.microsoft.com/office/drawing/2014/main" id="{B3484C96-2DBD-922F-1B64-1F143A0ED01F}"/>
              </a:ext>
            </a:extLst>
          </p:cNvPr>
          <p:cNvSpPr txBox="1"/>
          <p:nvPr/>
        </p:nvSpPr>
        <p:spPr>
          <a:xfrm>
            <a:off x="647961" y="1017725"/>
            <a:ext cx="8246788" cy="3970318"/>
          </a:xfrm>
          <a:prstGeom prst="rect">
            <a:avLst/>
          </a:prstGeom>
          <a:noFill/>
        </p:spPr>
        <p:txBody>
          <a:bodyPr wrap="square">
            <a:spAutoFit/>
          </a:bodyPr>
          <a:lstStyle/>
          <a:p>
            <a:pPr algn="l"/>
            <a:r>
              <a:rPr lang="en-US" b="1" i="0" dirty="0">
                <a:solidFill>
                  <a:schemeClr val="tx2"/>
                </a:solidFill>
                <a:effectLst/>
                <a:latin typeface="Play" panose="020B0604020202020204" charset="0"/>
              </a:rPr>
              <a:t>SQL</a:t>
            </a:r>
            <a:r>
              <a:rPr lang="en-US" b="0" i="0" dirty="0">
                <a:solidFill>
                  <a:srgbClr val="383F76"/>
                </a:solidFill>
                <a:effectLst/>
                <a:latin typeface="Play" panose="020B0604020202020204" charset="0"/>
              </a:rPr>
              <a:t> </a:t>
            </a:r>
            <a:r>
              <a:rPr lang="en-US" b="0" i="0" dirty="0">
                <a:solidFill>
                  <a:schemeClr val="bg1"/>
                </a:solidFill>
                <a:effectLst/>
                <a:latin typeface="Play" panose="020B0604020202020204" charset="0"/>
              </a:rPr>
              <a:t>(</a:t>
            </a:r>
            <a:r>
              <a:rPr lang="en-US" b="0" i="0" dirty="0">
                <a:solidFill>
                  <a:schemeClr val="tx2"/>
                </a:solidFill>
                <a:effectLst/>
                <a:latin typeface="Play" panose="020B0604020202020204" charset="0"/>
              </a:rPr>
              <a:t>S</a:t>
            </a:r>
            <a:r>
              <a:rPr lang="en-US" b="0" i="0" dirty="0">
                <a:solidFill>
                  <a:schemeClr val="bg1"/>
                </a:solidFill>
                <a:effectLst/>
                <a:latin typeface="Play" panose="020B0604020202020204" charset="0"/>
              </a:rPr>
              <a:t>tructured </a:t>
            </a:r>
            <a:r>
              <a:rPr lang="en-US" dirty="0">
                <a:solidFill>
                  <a:schemeClr val="tx2"/>
                </a:solidFill>
                <a:latin typeface="Play" panose="020B0604020202020204" charset="0"/>
              </a:rPr>
              <a:t>Q</a:t>
            </a:r>
            <a:r>
              <a:rPr lang="en-US" b="0" i="0" dirty="0">
                <a:solidFill>
                  <a:schemeClr val="bg1"/>
                </a:solidFill>
                <a:effectLst/>
                <a:latin typeface="Play" panose="020B0604020202020204" charset="0"/>
              </a:rPr>
              <a:t>uery </a:t>
            </a:r>
            <a:r>
              <a:rPr lang="en-US" dirty="0">
                <a:solidFill>
                  <a:schemeClr val="tx2"/>
                </a:solidFill>
                <a:latin typeface="Play" panose="020B0604020202020204" charset="0"/>
              </a:rPr>
              <a:t>L</a:t>
            </a:r>
            <a:r>
              <a:rPr lang="en-US" b="0" i="0" dirty="0">
                <a:solidFill>
                  <a:schemeClr val="bg1"/>
                </a:solidFill>
                <a:effectLst/>
                <a:latin typeface="Play" panose="020B0604020202020204" charset="0"/>
              </a:rPr>
              <a:t>anguage) is utilized to interact with a database and common statements such as select, insert, delete, update, and others. Many popular database structures (Oracle, Access, Microsoft SQL Server, and others) are accessible with SQL commands, although each provides additional proprietary functions, as well.</a:t>
            </a:r>
          </a:p>
          <a:p>
            <a:pPr algn="l"/>
            <a:r>
              <a:rPr lang="en-US" b="0" i="0" dirty="0">
                <a:solidFill>
                  <a:schemeClr val="bg1"/>
                </a:solidFill>
                <a:effectLst/>
                <a:latin typeface="Play" panose="020B0604020202020204" charset="0"/>
              </a:rPr>
              <a:t>SQL queries are SQL commands that include parameters such as database actions to be taken, content to be included, and filters to be applied. A simple example is:</a:t>
            </a:r>
          </a:p>
          <a:p>
            <a:pPr algn="l"/>
            <a:endParaRPr lang="en-US" b="0" i="0" dirty="0">
              <a:solidFill>
                <a:schemeClr val="bg1"/>
              </a:solidFill>
              <a:effectLst/>
              <a:latin typeface="Play" panose="020B0604020202020204" charset="0"/>
            </a:endParaRPr>
          </a:p>
          <a:p>
            <a:pPr algn="l"/>
            <a:r>
              <a:rPr lang="en-US" b="1" i="0" dirty="0">
                <a:solidFill>
                  <a:schemeClr val="bg1"/>
                </a:solidFill>
                <a:effectLst/>
                <a:latin typeface="Play" panose="020B0604020202020204" charset="0"/>
              </a:rPr>
              <a:t>SELECT * FROM PAYROLL</a:t>
            </a:r>
          </a:p>
          <a:p>
            <a:pPr algn="l"/>
            <a:endParaRPr lang="en-US" b="0" i="0" dirty="0">
              <a:solidFill>
                <a:schemeClr val="bg1"/>
              </a:solidFill>
              <a:effectLst/>
              <a:latin typeface="Play" panose="020B0604020202020204" charset="0"/>
            </a:endParaRPr>
          </a:p>
          <a:p>
            <a:pPr algn="l"/>
            <a:r>
              <a:rPr lang="en-US" b="1" i="0" dirty="0">
                <a:solidFill>
                  <a:schemeClr val="bg1"/>
                </a:solidFill>
                <a:effectLst/>
                <a:latin typeface="Play" panose="020B0604020202020204" charset="0"/>
              </a:rPr>
              <a:t>WHERE status=’active’</a:t>
            </a:r>
          </a:p>
          <a:p>
            <a:pPr algn="l"/>
            <a:endParaRPr lang="en-US" b="0" i="0" dirty="0">
              <a:solidFill>
                <a:schemeClr val="bg1"/>
              </a:solidFill>
              <a:effectLst/>
              <a:latin typeface="Play" panose="020B0604020202020204" charset="0"/>
            </a:endParaRPr>
          </a:p>
          <a:p>
            <a:pPr algn="l"/>
            <a:r>
              <a:rPr lang="en-US" b="1" i="0" dirty="0">
                <a:solidFill>
                  <a:schemeClr val="bg1"/>
                </a:solidFill>
                <a:effectLst/>
                <a:latin typeface="Play" panose="020B0604020202020204" charset="0"/>
              </a:rPr>
              <a:t>Order by State, City</a:t>
            </a:r>
          </a:p>
          <a:p>
            <a:pPr algn="l"/>
            <a:endParaRPr lang="en-US" b="0" i="0" dirty="0">
              <a:solidFill>
                <a:schemeClr val="bg1"/>
              </a:solidFill>
              <a:effectLst/>
              <a:latin typeface="Play" panose="020B0604020202020204" charset="0"/>
            </a:endParaRPr>
          </a:p>
          <a:p>
            <a:pPr algn="l"/>
            <a:r>
              <a:rPr lang="en-US" b="0" i="0" dirty="0">
                <a:solidFill>
                  <a:schemeClr val="bg1"/>
                </a:solidFill>
                <a:effectLst/>
                <a:latin typeface="Play" panose="020B0604020202020204" charset="0"/>
              </a:rPr>
              <a:t>This command will select all records from a table named PAYROLL where the employee status is active and sort the results by State, then City.</a:t>
            </a:r>
          </a:p>
          <a:p>
            <a:pPr algn="l"/>
            <a:r>
              <a:rPr lang="en-US" b="0" i="0" dirty="0">
                <a:solidFill>
                  <a:schemeClr val="bg1"/>
                </a:solidFill>
                <a:effectLst/>
                <a:latin typeface="Play" panose="020B0604020202020204" charset="0"/>
              </a:rPr>
              <a:t>Using SQL injection techniques, a hacker can alter the SQL query to remove the ‘active’ selection criteria and gain access to all employees in the PAYROLL database, or worse – change the SELECT command to DELETE.</a:t>
            </a:r>
          </a:p>
        </p:txBody>
      </p:sp>
    </p:spTree>
    <p:extLst>
      <p:ext uri="{BB962C8B-B14F-4D97-AF65-F5344CB8AC3E}">
        <p14:creationId xmlns:p14="http://schemas.microsoft.com/office/powerpoint/2010/main" val="36420315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48"/>
        <p:cNvGrpSpPr/>
        <p:nvPr/>
      </p:nvGrpSpPr>
      <p:grpSpPr>
        <a:xfrm>
          <a:off x="0" y="0"/>
          <a:ext cx="0" cy="0"/>
          <a:chOff x="0" y="0"/>
          <a:chExt cx="0" cy="0"/>
        </a:xfrm>
      </p:grpSpPr>
      <p:sp>
        <p:nvSpPr>
          <p:cNvPr id="6" name="Google Shape;2649;p41">
            <a:extLst>
              <a:ext uri="{FF2B5EF4-FFF2-40B4-BE49-F238E27FC236}">
                <a16:creationId xmlns:a16="http://schemas.microsoft.com/office/drawing/2014/main" id="{653913A9-E820-894D-3928-2737A42642FA}"/>
              </a:ext>
            </a:extLst>
          </p:cNvPr>
          <p:cNvSpPr txBox="1">
            <a:spLocks noGrp="1"/>
          </p:cNvSpPr>
          <p:nvPr>
            <p:ph type="title"/>
          </p:nvPr>
        </p:nvSpPr>
        <p:spPr>
          <a:xfrm>
            <a:off x="516987" y="106441"/>
            <a:ext cx="8110025" cy="10555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a:t>
            </a:r>
            <a:r>
              <a:rPr lang="en" sz="3200" dirty="0">
                <a:solidFill>
                  <a:schemeClr val="tx2"/>
                </a:solidFill>
              </a:rPr>
              <a:t>EXPLOIT</a:t>
            </a:r>
            <a:r>
              <a:rPr lang="en" sz="3200" dirty="0"/>
              <a:t> </a:t>
            </a:r>
            <a:r>
              <a:rPr lang="en-US" sz="3200" dirty="0"/>
              <a:t>VULNERABILITIES</a:t>
            </a:r>
            <a:endParaRPr sz="3200" dirty="0">
              <a:solidFill>
                <a:schemeClr val="bg1"/>
              </a:solidFill>
            </a:endParaRPr>
          </a:p>
        </p:txBody>
      </p:sp>
      <p:sp>
        <p:nvSpPr>
          <p:cNvPr id="7" name="TextBox 6">
            <a:extLst>
              <a:ext uri="{FF2B5EF4-FFF2-40B4-BE49-F238E27FC236}">
                <a16:creationId xmlns:a16="http://schemas.microsoft.com/office/drawing/2014/main" id="{5893B1CA-03F9-4166-F761-0BD44F9D9E6E}"/>
              </a:ext>
            </a:extLst>
          </p:cNvPr>
          <p:cNvSpPr txBox="1"/>
          <p:nvPr/>
        </p:nvSpPr>
        <p:spPr>
          <a:xfrm>
            <a:off x="1039871" y="1102990"/>
            <a:ext cx="7064256" cy="3539430"/>
          </a:xfrm>
          <a:prstGeom prst="rect">
            <a:avLst/>
          </a:prstGeom>
          <a:noFill/>
        </p:spPr>
        <p:txBody>
          <a:bodyPr wrap="square">
            <a:spAutoFit/>
          </a:bodyPr>
          <a:lstStyle/>
          <a:p>
            <a:r>
              <a:rPr lang="en-US" dirty="0">
                <a:solidFill>
                  <a:schemeClr val="bg1"/>
                </a:solidFill>
                <a:latin typeface="Play" panose="020B0604020202020204" charset="0"/>
              </a:rPr>
              <a:t>SQL has many types of commands that a creative hacker can use in order to harm a database or use it’s data to get access to web application.</a:t>
            </a:r>
          </a:p>
          <a:p>
            <a:r>
              <a:rPr lang="en-US" dirty="0">
                <a:solidFill>
                  <a:schemeClr val="bg1"/>
                </a:solidFill>
                <a:latin typeface="Play" panose="020B0604020202020204" charset="0"/>
              </a:rPr>
              <a:t>A hacker can use the following commands to cause critical damage to databases and use their data to harm a company, a business or a private person:</a:t>
            </a:r>
          </a:p>
          <a:p>
            <a:endParaRPr lang="en-US" dirty="0">
              <a:solidFill>
                <a:schemeClr val="bg1"/>
              </a:solidFill>
              <a:latin typeface="Play" panose="020B0604020202020204" charset="0"/>
            </a:endParaRPr>
          </a:p>
          <a:p>
            <a:r>
              <a:rPr lang="en-US" dirty="0">
                <a:solidFill>
                  <a:schemeClr val="bg1"/>
                </a:solidFill>
                <a:latin typeface="Play" panose="020B0604020202020204" charset="0"/>
              </a:rPr>
              <a:t>SELECT - extracts data from a database -&gt; can help a hacker get info from a database.</a:t>
            </a:r>
          </a:p>
          <a:p>
            <a:endParaRPr lang="en-US" dirty="0">
              <a:solidFill>
                <a:schemeClr val="bg1"/>
              </a:solidFill>
              <a:latin typeface="Play" panose="020B0604020202020204" charset="0"/>
            </a:endParaRPr>
          </a:p>
          <a:p>
            <a:r>
              <a:rPr lang="it-IT" dirty="0">
                <a:solidFill>
                  <a:schemeClr val="bg1"/>
                </a:solidFill>
                <a:latin typeface="Play" panose="020B0604020202020204" charset="0"/>
              </a:rPr>
              <a:t>UPDATE - updates data in a database -&gt; can help a hacker change important data in a database.</a:t>
            </a:r>
          </a:p>
          <a:p>
            <a:endParaRPr lang="en-US" dirty="0">
              <a:solidFill>
                <a:schemeClr val="bg1"/>
              </a:solidFill>
              <a:latin typeface="Play" panose="020B0604020202020204" charset="0"/>
            </a:endParaRPr>
          </a:p>
          <a:p>
            <a:r>
              <a:rPr lang="en-US" dirty="0">
                <a:solidFill>
                  <a:schemeClr val="bg1"/>
                </a:solidFill>
                <a:latin typeface="Play" panose="020B0604020202020204" charset="0"/>
              </a:rPr>
              <a:t>DELETE - deletes data from a database -&gt; can help a hacker delete valuable info.</a:t>
            </a:r>
          </a:p>
          <a:p>
            <a:endParaRPr lang="en-US" dirty="0">
              <a:solidFill>
                <a:schemeClr val="bg1"/>
              </a:solidFill>
              <a:latin typeface="Play" panose="020B0604020202020204" charset="0"/>
            </a:endParaRPr>
          </a:p>
          <a:p>
            <a:r>
              <a:rPr lang="en-US" dirty="0">
                <a:solidFill>
                  <a:schemeClr val="bg1"/>
                </a:solidFill>
                <a:latin typeface="Play" panose="020B0604020202020204" charset="0"/>
              </a:rPr>
              <a:t>INSERT INTO - inserts new data into a database -&gt; </a:t>
            </a:r>
            <a:r>
              <a:rPr lang="it-IT" dirty="0">
                <a:solidFill>
                  <a:schemeClr val="bg1"/>
                </a:solidFill>
                <a:latin typeface="Play" panose="020B0604020202020204" charset="0"/>
              </a:rPr>
              <a:t>can help a hacker inject malicious</a:t>
            </a:r>
            <a:r>
              <a:rPr lang="he-IL" dirty="0">
                <a:solidFill>
                  <a:schemeClr val="bg1"/>
                </a:solidFill>
                <a:latin typeface="Play" panose="020B0604020202020204" charset="0"/>
              </a:rPr>
              <a:t> </a:t>
            </a:r>
            <a:r>
              <a:rPr lang="en-US" dirty="0">
                <a:solidFill>
                  <a:schemeClr val="bg1"/>
                </a:solidFill>
                <a:latin typeface="Play" panose="020B0604020202020204" charset="0"/>
              </a:rPr>
              <a:t> info or inject his own user to a website without registration.</a:t>
            </a:r>
          </a:p>
          <a:p>
            <a:endParaRPr lang="en-US" dirty="0">
              <a:solidFill>
                <a:schemeClr val="bg1"/>
              </a:solidFill>
              <a:latin typeface="Play" panose="020B0604020202020204" charset="0"/>
            </a:endParaRPr>
          </a:p>
          <a:p>
            <a:endParaRPr lang="en-IL" dirty="0">
              <a:solidFill>
                <a:schemeClr val="bg1"/>
              </a:solidFill>
              <a:latin typeface="Play" panose="020B060402020202020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grpSp>
        <p:nvGrpSpPr>
          <p:cNvPr id="2672" name="Google Shape;2672;p43"/>
          <p:cNvGrpSpPr/>
          <p:nvPr/>
        </p:nvGrpSpPr>
        <p:grpSpPr>
          <a:xfrm>
            <a:off x="5239562" y="2173981"/>
            <a:ext cx="795537" cy="795537"/>
            <a:chOff x="851175" y="1582401"/>
            <a:chExt cx="964872" cy="964872"/>
          </a:xfrm>
        </p:grpSpPr>
        <p:sp>
          <p:nvSpPr>
            <p:cNvPr id="2673" name="Google Shape;2673;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43"/>
          <p:cNvGrpSpPr/>
          <p:nvPr/>
        </p:nvGrpSpPr>
        <p:grpSpPr>
          <a:xfrm>
            <a:off x="1384087" y="2173993"/>
            <a:ext cx="795537" cy="795537"/>
            <a:chOff x="851175" y="1582401"/>
            <a:chExt cx="964872" cy="964872"/>
          </a:xfrm>
        </p:grpSpPr>
        <p:sp>
          <p:nvSpPr>
            <p:cNvPr id="2676" name="Google Shape;2676;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4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TWO </a:t>
            </a:r>
            <a:r>
              <a:rPr lang="en" dirty="0">
                <a:solidFill>
                  <a:schemeClr val="tx2"/>
                </a:solidFill>
              </a:rPr>
              <a:t>SQL INJECTION </a:t>
            </a:r>
            <a:r>
              <a:rPr lang="en" dirty="0"/>
              <a:t>CATEGORIES</a:t>
            </a:r>
            <a:endParaRPr dirty="0"/>
          </a:p>
        </p:txBody>
      </p:sp>
      <p:sp>
        <p:nvSpPr>
          <p:cNvPr id="2683" name="Google Shape;2683;p43"/>
          <p:cNvSpPr txBox="1">
            <a:spLocks noGrp="1"/>
          </p:cNvSpPr>
          <p:nvPr>
            <p:ph type="title" idx="5"/>
          </p:nvPr>
        </p:nvSpPr>
        <p:spPr>
          <a:xfrm>
            <a:off x="1379851" y="2292445"/>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84" name="Google Shape;2684;p43"/>
          <p:cNvSpPr txBox="1">
            <a:spLocks noGrp="1"/>
          </p:cNvSpPr>
          <p:nvPr>
            <p:ph type="title" idx="6"/>
          </p:nvPr>
        </p:nvSpPr>
        <p:spPr>
          <a:xfrm>
            <a:off x="5235326" y="2292445"/>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86" name="Google Shape;2686;p43"/>
          <p:cNvSpPr txBox="1">
            <a:spLocks noGrp="1"/>
          </p:cNvSpPr>
          <p:nvPr>
            <p:ph type="subTitle" idx="8"/>
          </p:nvPr>
        </p:nvSpPr>
        <p:spPr>
          <a:xfrm>
            <a:off x="2288153" y="2395108"/>
            <a:ext cx="2185373" cy="353273"/>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solidFill>
                  <a:schemeClr val="bg1"/>
                </a:solidFill>
                <a:latin typeface="Play" panose="020B0604020202020204" charset="0"/>
              </a:rPr>
              <a:t>Non - Blind SQLi</a:t>
            </a:r>
          </a:p>
          <a:p>
            <a:pPr marL="0" lvl="0" indent="0" algn="l" rtl="0">
              <a:spcBef>
                <a:spcPts val="0"/>
              </a:spcBef>
              <a:spcAft>
                <a:spcPts val="0"/>
              </a:spcAft>
              <a:buNone/>
            </a:pPr>
            <a:endParaRPr dirty="0">
              <a:solidFill>
                <a:schemeClr val="bg1"/>
              </a:solidFill>
            </a:endParaRPr>
          </a:p>
        </p:txBody>
      </p:sp>
      <p:sp>
        <p:nvSpPr>
          <p:cNvPr id="12" name="Google Shape;2686;p43">
            <a:extLst>
              <a:ext uri="{FF2B5EF4-FFF2-40B4-BE49-F238E27FC236}">
                <a16:creationId xmlns:a16="http://schemas.microsoft.com/office/drawing/2014/main" id="{09FB27D7-96E1-9607-E25C-DD231EDF6C5F}"/>
              </a:ext>
            </a:extLst>
          </p:cNvPr>
          <p:cNvSpPr txBox="1">
            <a:spLocks/>
          </p:cNvSpPr>
          <p:nvPr/>
        </p:nvSpPr>
        <p:spPr>
          <a:xfrm>
            <a:off x="6141994" y="2395107"/>
            <a:ext cx="1440491" cy="353273"/>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1pPr>
            <a:lvl2pPr marL="914400" marR="0" lvl="1"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2pPr>
            <a:lvl3pPr marL="1371600" marR="0" lvl="2"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3pPr>
            <a:lvl4pPr marL="1828800" marR="0" lvl="3"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4pPr>
            <a:lvl5pPr marL="2286000" marR="0" lvl="4"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5pPr>
            <a:lvl6pPr marL="2743200" marR="0" lvl="5"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6pPr>
            <a:lvl7pPr marL="3200400" marR="0" lvl="6"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7pPr>
            <a:lvl8pPr marL="3657600" marR="0" lvl="7"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8pPr>
            <a:lvl9pPr marL="4114800" marR="0" lvl="8" indent="-317500" algn="l" rtl="0">
              <a:lnSpc>
                <a:spcPct val="100000"/>
              </a:lnSpc>
              <a:spcBef>
                <a:spcPts val="0"/>
              </a:spcBef>
              <a:spcAft>
                <a:spcPts val="0"/>
              </a:spcAft>
              <a:buClr>
                <a:schemeClr val="lt1"/>
              </a:buClr>
              <a:buSzPts val="2000"/>
              <a:buFont typeface="Play"/>
              <a:buNone/>
              <a:defRPr sz="2000" b="1" i="0" u="none" strike="noStrike" cap="none">
                <a:solidFill>
                  <a:schemeClr val="lt1"/>
                </a:solidFill>
                <a:latin typeface="Play"/>
                <a:ea typeface="Play"/>
                <a:cs typeface="Play"/>
                <a:sym typeface="Play"/>
              </a:defRPr>
            </a:lvl9pPr>
          </a:lstStyle>
          <a:p>
            <a:pPr marL="0" lvl="0" indent="0" algn="l" rtl="0">
              <a:spcBef>
                <a:spcPts val="0"/>
              </a:spcBef>
              <a:spcAft>
                <a:spcPts val="0"/>
              </a:spcAft>
              <a:buNone/>
            </a:pPr>
            <a:r>
              <a:rPr lang="en-US" dirty="0">
                <a:solidFill>
                  <a:schemeClr val="bg1"/>
                </a:solidFill>
                <a:latin typeface="Play" panose="020B0604020202020204" charset="0"/>
              </a:rPr>
              <a:t>Blind SQLi</a:t>
            </a:r>
          </a:p>
          <a:p>
            <a:pPr marL="0" indent="0"/>
            <a:endParaRPr lang="en-US"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9078</TotalTime>
  <Words>3534</Words>
  <Application>Microsoft Office PowerPoint</Application>
  <PresentationFormat>‫הצגה על המסך (16:9)</PresentationFormat>
  <Paragraphs>378</Paragraphs>
  <Slides>61</Slides>
  <Notes>61</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61</vt:i4>
      </vt:variant>
    </vt:vector>
  </HeadingPairs>
  <TitlesOfParts>
    <vt:vector size="66" baseType="lpstr">
      <vt:lpstr>Arial</vt:lpstr>
      <vt:lpstr>Source Sans Pro</vt:lpstr>
      <vt:lpstr>Play</vt:lpstr>
      <vt:lpstr>Wingdings</vt:lpstr>
      <vt:lpstr>Computer Science &amp; Mathematics Major For College: Computer Science &amp; Programming by Slidesgo</vt:lpstr>
      <vt:lpstr>WEB APPLICATION: SQL INJECTION</vt:lpstr>
      <vt:lpstr>WHAT IS SQL INJECTION?</vt:lpstr>
      <vt:lpstr>SQL INJECTION IN 2022</vt:lpstr>
      <vt:lpstr>THE LARGEST SQL INJECTION ATTACKS IN HISTORY</vt:lpstr>
      <vt:lpstr>THE LARGEST SQL INJECTION ATTACKS IN HISTORY</vt:lpstr>
      <vt:lpstr>THE LARGEST SQL INJECTION ATTACKS IN HISTORY</vt:lpstr>
      <vt:lpstr>WHAT ARE THE SQL QUERIES?</vt:lpstr>
      <vt:lpstr>HOW TO EXPLOIT VULNERABILITIES</vt:lpstr>
      <vt:lpstr>TWO SQL INJECTION CATEGORIES</vt:lpstr>
      <vt:lpstr>Non - Blind SQLi</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TWO SQL INJECTION CATEGORIES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SQL INJECTION</dc:title>
  <dc:creator>edan cher</dc:creator>
  <cp:lastModifiedBy>u101040</cp:lastModifiedBy>
  <cp:revision>9</cp:revision>
  <dcterms:modified xsi:type="dcterms:W3CDTF">2023-06-15T08:30:31Z</dcterms:modified>
</cp:coreProperties>
</file>